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80" r:id="rId3"/>
    <p:sldId id="271" r:id="rId4"/>
    <p:sldId id="264" r:id="rId5"/>
    <p:sldId id="274" r:id="rId6"/>
    <p:sldId id="262" r:id="rId7"/>
    <p:sldId id="263" r:id="rId8"/>
    <p:sldId id="257" r:id="rId9"/>
    <p:sldId id="282" r:id="rId10"/>
    <p:sldId id="272" r:id="rId11"/>
    <p:sldId id="273" r:id="rId12"/>
    <p:sldId id="277" r:id="rId13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FE9FF82D-E969-44A8-8D53-90FD00E52EC9}">
          <p14:sldIdLst>
            <p14:sldId id="280"/>
            <p14:sldId id="271"/>
            <p14:sldId id="264"/>
            <p14:sldId id="274"/>
            <p14:sldId id="262"/>
            <p14:sldId id="263"/>
            <p14:sldId id="257"/>
          </p14:sldIdLst>
        </p14:section>
        <p14:section name="Sekcja bez tytułu" id="{1B0656CF-7BA5-490C-A771-7DE1D9E65E3A}">
          <p14:sldIdLst>
            <p14:sldId id="282"/>
            <p14:sldId id="272"/>
            <p14:sldId id="273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Wszol" initials="BW" lastIdx="1" clrIdx="0">
    <p:extLst>
      <p:ext uri="{19B8F6BF-5375-455C-9EA6-DF929625EA0E}">
        <p15:presenceInfo xmlns:p15="http://schemas.microsoft.com/office/powerpoint/2012/main" userId="S-1-5-21-565800112-2714554649-3938929305-11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C04"/>
    <a:srgbClr val="A66500"/>
    <a:srgbClr val="BCCA02"/>
    <a:srgbClr val="007BB8"/>
    <a:srgbClr val="A3DBFF"/>
    <a:srgbClr val="63A4F7"/>
    <a:srgbClr val="227ACB"/>
    <a:srgbClr val="76E3FF"/>
    <a:srgbClr val="DC3939"/>
    <a:srgbClr val="FF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929F9F4-4A8F-4326-A1B4-22849713DDAB}" styleName="Styl ciemny 1 — Ak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7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b="1" dirty="0">
                <a:solidFill>
                  <a:schemeClr val="tx1"/>
                </a:solidFill>
              </a:rPr>
              <a:t>Wyłączenia z ewidencji 05-2025</a:t>
            </a:r>
          </a:p>
        </c:rich>
      </c:tx>
      <c:layout>
        <c:manualLayout>
          <c:xMode val="edge"/>
          <c:yMode val="edge"/>
          <c:x val="9.4580235173459079E-2"/>
          <c:y val="3.6871198824103231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0127323417058022E-2"/>
          <c:y val="0.11860684933324928"/>
          <c:w val="0.51736105476453986"/>
          <c:h val="0.8084230159230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podjęcia pracy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Arkusz1!$B$2</c:f>
              <c:numCache>
                <c:formatCode>General</c:formatCode>
                <c:ptCount val="1"/>
                <c:pt idx="0">
                  <c:v>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22-4CD7-8043-B65C029219DF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rozpoczęcie szkolenia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Arkusz1!$C$2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22-4CD7-8043-B65C029219DF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rozpoczęcie stażu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Arkusz1!$D$2</c:f>
              <c:numCache>
                <c:formatCode>General</c:formatCode>
                <c:ptCount val="1"/>
                <c:pt idx="0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22-4CD7-8043-B65C029219DF}"/>
            </c:ext>
          </c:extLst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niepotwierdzenie dotowości do podjęcia pracy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Arkusz1!$E$2</c:f>
              <c:numCache>
                <c:formatCode>General</c:formatCode>
                <c:ptCount val="1"/>
                <c:pt idx="0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22-4CD7-8043-B65C029219DF}"/>
            </c:ext>
          </c:extLst>
        </c:ser>
        <c:ser>
          <c:idx val="4"/>
          <c:order val="4"/>
          <c:tx>
            <c:strRef>
              <c:f>Arkusz1!$F$1</c:f>
              <c:strCache>
                <c:ptCount val="1"/>
                <c:pt idx="0">
                  <c:v>dobrowolna rezygnacja ze statusu bezrobotnego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Arkusz1!$F$2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22-4CD7-8043-B65C029219DF}"/>
            </c:ext>
          </c:extLst>
        </c:ser>
        <c:ser>
          <c:idx val="5"/>
          <c:order val="5"/>
          <c:tx>
            <c:strRef>
              <c:f>Arkusz1!$G$1</c:f>
              <c:strCache>
                <c:ptCount val="1"/>
                <c:pt idx="0">
                  <c:v>wiek emerytalny, okołoemerytalny, rentowy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Arkusz1!$G$2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022-4CD7-8043-B65C029219DF}"/>
            </c:ext>
          </c:extLst>
        </c:ser>
        <c:ser>
          <c:idx val="6"/>
          <c:order val="6"/>
          <c:tx>
            <c:strRef>
              <c:f>Arkusz1!$H$1</c:f>
              <c:strCache>
                <c:ptCount val="1"/>
                <c:pt idx="0">
                  <c:v>inne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5994339783682063E-3"/>
                  <c:y val="-6.93199213182191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FB37-482F-9DCD-8D67FB2309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Arkusz1!$H$2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22-4CD7-8043-B65C029219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7482024"/>
        <c:axId val="457480584"/>
        <c:axId val="0"/>
      </c:bar3DChart>
      <c:catAx>
        <c:axId val="457482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7480584"/>
        <c:crosses val="autoZero"/>
        <c:auto val="1"/>
        <c:lblAlgn val="ctr"/>
        <c:lblOffset val="100"/>
        <c:noMultiLvlLbl val="0"/>
      </c:catAx>
      <c:valAx>
        <c:axId val="457480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7482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0551868020801205"/>
          <c:y val="0.21365216607344148"/>
          <c:w val="0.47370263171198929"/>
          <c:h val="0.648959815337601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1" dirty="0">
                <a:solidFill>
                  <a:schemeClr val="tx1"/>
                </a:solidFill>
              </a:rPr>
              <a:t>Dynamika</a:t>
            </a:r>
            <a:r>
              <a:rPr lang="pl-PL" sz="1400" b="1" baseline="0" dirty="0">
                <a:solidFill>
                  <a:schemeClr val="tx1"/>
                </a:solidFill>
              </a:rPr>
              <a:t> ludności w powiecie dąbrowskim</a:t>
            </a:r>
            <a:br>
              <a:rPr lang="pl-PL" sz="1400" b="1" baseline="0" dirty="0">
                <a:solidFill>
                  <a:schemeClr val="tx1"/>
                </a:solidFill>
              </a:rPr>
            </a:br>
            <a:r>
              <a:rPr lang="pl-PL" sz="1400" b="1" baseline="0" dirty="0">
                <a:solidFill>
                  <a:schemeClr val="tx1"/>
                </a:solidFill>
              </a:rPr>
              <a:t>12-2024/12-2023</a:t>
            </a:r>
            <a:endParaRPr lang="en-US" sz="1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2891800218797856"/>
          <c:y val="2.50446873962964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172240475292832"/>
          <c:y val="0.17902920652296919"/>
          <c:w val="0.81045485695985686"/>
          <c:h val="0.716433178250003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wzrost/spadek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dLbl>
              <c:idx val="1"/>
              <c:layout>
                <c:manualLayout>
                  <c:x val="-3.0259651637548064E-3"/>
                  <c:y val="-0.240581420811363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EB-4383-B6E2-A60CFEC32326}"/>
                </c:ext>
              </c:extLst>
            </c:dLbl>
            <c:dLbl>
              <c:idx val="3"/>
              <c:layout>
                <c:manualLayout>
                  <c:x val="0"/>
                  <c:y val="-8.59154926401158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EB-4383-B6E2-A60CFEC32326}"/>
                </c:ext>
              </c:extLst>
            </c:dLbl>
            <c:dLbl>
              <c:idx val="4"/>
              <c:layout>
                <c:manualLayout>
                  <c:x val="0"/>
                  <c:y val="-5.72792502707904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EB-4383-B6E2-A60CFEC32326}"/>
                </c:ext>
              </c:extLst>
            </c:dLbl>
            <c:dLbl>
              <c:idx val="5"/>
              <c:layout>
                <c:manualLayout>
                  <c:x val="-2.529182693957219E-3"/>
                  <c:y val="8.1181875319812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B05-48A9-96FC-FCA00168AF6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Arkusz1!$A$2:$A$8</c:f>
              <c:strCache>
                <c:ptCount val="7"/>
                <c:pt idx="0">
                  <c:v>Bolesław</c:v>
                </c:pt>
                <c:pt idx="1">
                  <c:v>Dąbrowa Tarnowska - miasto igm.</c:v>
                </c:pt>
                <c:pt idx="2">
                  <c:v>Gręboszów</c:v>
                </c:pt>
                <c:pt idx="3">
                  <c:v>Mędrzechów</c:v>
                </c:pt>
                <c:pt idx="4">
                  <c:v>Olesno</c:v>
                </c:pt>
                <c:pt idx="5">
                  <c:v>Radgoszcz</c:v>
                </c:pt>
                <c:pt idx="6">
                  <c:v>Szczucin - miasto i gm.</c:v>
                </c:pt>
              </c:strCache>
            </c:strRef>
          </c:cat>
          <c:val>
            <c:numRef>
              <c:f>Arkusz1!$B$2:$B$8</c:f>
              <c:numCache>
                <c:formatCode>0.0%</c:formatCode>
                <c:ptCount val="7"/>
                <c:pt idx="0">
                  <c:v>0</c:v>
                </c:pt>
                <c:pt idx="1">
                  <c:v>-3.0000000000000001E-3</c:v>
                </c:pt>
                <c:pt idx="2">
                  <c:v>-8.0000000000000002E-3</c:v>
                </c:pt>
                <c:pt idx="3">
                  <c:v>-1.0999999999999999E-2</c:v>
                </c:pt>
                <c:pt idx="4">
                  <c:v>-2E-3</c:v>
                </c:pt>
                <c:pt idx="5">
                  <c:v>-0.01</c:v>
                </c:pt>
                <c:pt idx="6">
                  <c:v>-7.0000000000000001E-3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D-4428-9492-62E2E0A62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Podmioty gospodarcze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31.03.2025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6679786679350208E-3"/>
                  <c:y val="1.5754377110704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7EF-4B45-AC53-52BD87EA2C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Podmioty gospodarcze</c:v>
                </c:pt>
              </c:strCache>
            </c:strRef>
          </c:cat>
          <c:val>
            <c:numRef>
              <c:f>Arkusz1!$B$2</c:f>
              <c:numCache>
                <c:formatCode>General</c:formatCode>
                <c:ptCount val="1"/>
                <c:pt idx="0">
                  <c:v>4538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5A-409B-8DA5-ADAD2A600193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31.05.2025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3339893339674957E-2"/>
                  <c:y val="1.3637364230374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D10-4ED5-84AB-BDDF7DAE0C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Podmioty gospodarcze</c:v>
                </c:pt>
              </c:strCache>
            </c:strRef>
          </c:cat>
          <c:val>
            <c:numRef>
              <c:f>Arkusz1!$C$2</c:f>
              <c:numCache>
                <c:formatCode>General</c:formatCode>
                <c:ptCount val="1"/>
                <c:pt idx="0">
                  <c:v>4549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5A-409B-8DA5-ADAD2A6001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1450863"/>
        <c:axId val="1721443663"/>
      </c:barChart>
      <c:catAx>
        <c:axId val="1721450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21443663"/>
        <c:crosses val="autoZero"/>
        <c:auto val="1"/>
        <c:lblAlgn val="ctr"/>
        <c:lblOffset val="100"/>
        <c:noMultiLvlLbl val="0"/>
      </c:catAx>
      <c:valAx>
        <c:axId val="1721443663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72145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0" dirty="0">
                <a:solidFill>
                  <a:schemeClr val="tx1"/>
                </a:solidFill>
              </a:rPr>
              <a:t>Wiek</a:t>
            </a:r>
            <a:endParaRPr lang="en-US" sz="1400" b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2891800218797856"/>
          <c:y val="2.50446873962964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V 2025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Arkusz1!$A$2:$A$7</c:f>
              <c:strCache>
                <c:ptCount val="6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55-59</c:v>
                </c:pt>
                <c:pt idx="5">
                  <c:v>60 lat i więcej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354</c:v>
                </c:pt>
                <c:pt idx="1">
                  <c:v>560</c:v>
                </c:pt>
                <c:pt idx="2">
                  <c:v>486</c:v>
                </c:pt>
                <c:pt idx="3">
                  <c:v>316</c:v>
                </c:pt>
                <c:pt idx="4">
                  <c:v>145</c:v>
                </c:pt>
                <c:pt idx="5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D-4428-9492-62E2E0A62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732914717590502"/>
          <c:y val="6.0246548089392525E-2"/>
          <c:w val="0.19685218507492314"/>
          <c:h val="0.11215801863891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0" dirty="0">
                <a:solidFill>
                  <a:schemeClr val="tx1"/>
                </a:solidFill>
              </a:rPr>
              <a:t>Wykształcenie</a:t>
            </a:r>
            <a:endParaRPr lang="en-US" sz="1400" b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2891800218797856"/>
          <c:y val="2.50446873962964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4617455060888128"/>
          <c:y val="0.20328155377514626"/>
          <c:w val="0.48963042226064768"/>
          <c:h val="0.494340787029145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V 2025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Arkusz1!$A$2:$A$6</c:f>
              <c:strCache>
                <c:ptCount val="5"/>
                <c:pt idx="0">
                  <c:v>wyższe</c:v>
                </c:pt>
                <c:pt idx="1">
                  <c:v>policealne i śr. zaw.</c:v>
                </c:pt>
                <c:pt idx="2">
                  <c:v>średnie ogólnokształcące</c:v>
                </c:pt>
                <c:pt idx="3">
                  <c:v>zasadnicze zawodowe</c:v>
                </c:pt>
                <c:pt idx="4">
                  <c:v>gimnaz./podstaw. I poniżej</c:v>
                </c:pt>
              </c:strCache>
            </c:strRef>
          </c:cat>
          <c:val>
            <c:numRef>
              <c:f>Arkusz1!$B$2:$B$6</c:f>
              <c:numCache>
                <c:formatCode>General</c:formatCode>
                <c:ptCount val="5"/>
                <c:pt idx="0">
                  <c:v>267</c:v>
                </c:pt>
                <c:pt idx="1">
                  <c:v>410</c:v>
                </c:pt>
                <c:pt idx="2">
                  <c:v>271</c:v>
                </c:pt>
                <c:pt idx="3">
                  <c:v>652</c:v>
                </c:pt>
                <c:pt idx="4">
                  <c:v>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AD-49C6-B8EA-87EF0B0306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378832935293369"/>
          <c:y val="6.5727312548145497E-2"/>
          <c:w val="0.19685218507492314"/>
          <c:h val="0.11215801863891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0" dirty="0">
                <a:solidFill>
                  <a:schemeClr val="tx1"/>
                </a:solidFill>
              </a:rPr>
              <a:t>Czas</a:t>
            </a:r>
            <a:r>
              <a:rPr lang="pl-PL" sz="1400" b="0" baseline="0" dirty="0">
                <a:solidFill>
                  <a:schemeClr val="tx1"/>
                </a:solidFill>
              </a:rPr>
              <a:t> pozostawania bez pracy</a:t>
            </a:r>
            <a:endParaRPr lang="en-US" sz="1400" b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9.7907794873453399E-2"/>
          <c:y val="3.0525268697714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V 2025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Arkusz1!$A$2:$A$7</c:f>
              <c:strCache>
                <c:ptCount val="6"/>
                <c:pt idx="0">
                  <c:v>do 1 m-ca</c:v>
                </c:pt>
                <c:pt idx="1">
                  <c:v>1-3</c:v>
                </c:pt>
                <c:pt idx="2">
                  <c:v>3-6</c:v>
                </c:pt>
                <c:pt idx="3">
                  <c:v>6-12</c:v>
                </c:pt>
                <c:pt idx="4">
                  <c:v>12-24</c:v>
                </c:pt>
                <c:pt idx="5">
                  <c:v>pow. 24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142</c:v>
                </c:pt>
                <c:pt idx="1">
                  <c:v>221</c:v>
                </c:pt>
                <c:pt idx="2">
                  <c:v>303</c:v>
                </c:pt>
                <c:pt idx="3">
                  <c:v>359</c:v>
                </c:pt>
                <c:pt idx="4">
                  <c:v>349</c:v>
                </c:pt>
                <c:pt idx="5">
                  <c:v>568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9B-4BA9-B9A7-C538B81A7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732914717590502"/>
          <c:y val="6.0246548089392525E-2"/>
          <c:w val="0.19685218507492314"/>
          <c:h val="0.11215801863891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l-PL" sz="1400" b="0" dirty="0">
                <a:solidFill>
                  <a:schemeClr val="tx1"/>
                </a:solidFill>
              </a:rPr>
              <a:t>Staż pracy ogółem</a:t>
            </a:r>
            <a:endParaRPr lang="en-US" sz="1400" b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9.7907794873453399E-2"/>
          <c:y val="3.0525268697714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V 2025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Arkusz1!$A$2:$A$8</c:f>
              <c:strCache>
                <c:ptCount val="7"/>
                <c:pt idx="0">
                  <c:v>do 1 roku</c:v>
                </c:pt>
                <c:pt idx="1">
                  <c:v>1-5</c:v>
                </c:pt>
                <c:pt idx="2">
                  <c:v>5-10</c:v>
                </c:pt>
                <c:pt idx="3">
                  <c:v>227</c:v>
                </c:pt>
                <c:pt idx="4">
                  <c:v>20-30</c:v>
                </c:pt>
                <c:pt idx="5">
                  <c:v>30 lat i więcej</c:v>
                </c:pt>
                <c:pt idx="6">
                  <c:v>bez stażu</c:v>
                </c:pt>
              </c:strCache>
            </c:strRef>
          </c:cat>
          <c:val>
            <c:numRef>
              <c:f>Arkusz1!$B$2:$B$8</c:f>
              <c:numCache>
                <c:formatCode>0</c:formatCode>
                <c:ptCount val="7"/>
                <c:pt idx="0">
                  <c:v>405</c:v>
                </c:pt>
                <c:pt idx="1">
                  <c:v>659</c:v>
                </c:pt>
                <c:pt idx="2">
                  <c:v>318</c:v>
                </c:pt>
                <c:pt idx="3">
                  <c:v>213</c:v>
                </c:pt>
                <c:pt idx="4">
                  <c:v>95</c:v>
                </c:pt>
                <c:pt idx="5">
                  <c:v>37</c:v>
                </c:pt>
                <c:pt idx="6">
                  <c:v>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3-4DB1-AFF5-268362E086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732914717590502"/>
          <c:y val="6.0246548089392525E-2"/>
          <c:w val="0.19685218507492314"/>
          <c:h val="0.11215801863891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l-PL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Bezrobocie</a:t>
            </a:r>
            <a:r>
              <a:rPr lang="pl-PL" sz="1400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gminach powiatu dąbrowskiego</a:t>
            </a:r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2891800218797856"/>
          <c:y val="2.50446873962964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V 2025</c:v>
                </c:pt>
              </c:strCache>
            </c:strRef>
          </c:tx>
          <c:spPr>
            <a:solidFill>
              <a:srgbClr val="A66500">
                <a:alpha val="79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5715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Arkusz1!$A$2:$A$8</c:f>
              <c:strCache>
                <c:ptCount val="7"/>
                <c:pt idx="0">
                  <c:v>Bolesław</c:v>
                </c:pt>
                <c:pt idx="1">
                  <c:v>Dąbrowa Tarnowska - miasto igm.</c:v>
                </c:pt>
                <c:pt idx="2">
                  <c:v>Gręboszów</c:v>
                </c:pt>
                <c:pt idx="3">
                  <c:v>Mędrzechów</c:v>
                </c:pt>
                <c:pt idx="4">
                  <c:v>Olesno</c:v>
                </c:pt>
                <c:pt idx="5">
                  <c:v>Radgoszcz</c:v>
                </c:pt>
                <c:pt idx="6">
                  <c:v>Szczucin - miasto i gm.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62</c:v>
                </c:pt>
                <c:pt idx="1">
                  <c:v>695</c:v>
                </c:pt>
                <c:pt idx="2">
                  <c:v>63</c:v>
                </c:pt>
                <c:pt idx="3">
                  <c:v>136</c:v>
                </c:pt>
                <c:pt idx="4">
                  <c:v>253</c:v>
                </c:pt>
                <c:pt idx="5">
                  <c:v>238</c:v>
                </c:pt>
                <c:pt idx="6">
                  <c:v>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D-4428-9492-62E2E0A624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386752"/>
        <c:axId val="431387832"/>
      </c:barChart>
      <c:catAx>
        <c:axId val="431386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7832"/>
        <c:crosses val="autoZero"/>
        <c:auto val="1"/>
        <c:lblAlgn val="ctr"/>
        <c:lblOffset val="100"/>
        <c:noMultiLvlLbl val="0"/>
      </c:catAx>
      <c:valAx>
        <c:axId val="431387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3138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254653138880873"/>
          <c:y val="0.92055272029946877"/>
          <c:w val="0.15892140982614672"/>
          <c:h val="5.51794597851650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Wolne miejsca pracy i miejsca aktywizacji zawodowej 05-2025</a:t>
            </a:r>
          </a:p>
        </c:rich>
      </c:tx>
      <c:layout>
        <c:manualLayout>
          <c:xMode val="edge"/>
          <c:yMode val="edge"/>
          <c:x val="8.0840687237041825E-2"/>
          <c:y val="4.4772170000696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0127323417058022E-2"/>
          <c:y val="0.11860684933324928"/>
          <c:w val="0.51736105476453986"/>
          <c:h val="0.808423015923049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oferty zatrudnienia niesubsydiowane (bez udziału śr. finansowych PUP)</c:v>
                </c:pt>
              </c:strCache>
            </c:strRef>
          </c:tx>
          <c:spPr>
            <a:solidFill>
              <a:srgbClr val="227ACB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Arkusz1!$B$2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5B-437C-8ACD-FA147D023ADC}"/>
            </c:ext>
          </c:extLst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oferty zatrudnienia subsydiowanego (finansowane przez PUP)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Arkusz1!$C$2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5B-437C-8ACD-FA147D023ADC}"/>
            </c:ext>
          </c:extLst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miejsca aktywizacji zawodowej (finansowane przez PUP - staż)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Arkusz1!$A$2</c:f>
              <c:strCache>
                <c:ptCount val="1"/>
                <c:pt idx="0">
                  <c:v>odpływ</c:v>
                </c:pt>
              </c:strCache>
            </c:strRef>
          </c:cat>
          <c:val>
            <c:numRef>
              <c:f>Arkusz1!$D$2</c:f>
              <c:numCache>
                <c:formatCode>General</c:formatCode>
                <c:ptCount val="1"/>
                <c:pt idx="0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5B-437C-8ACD-FA147D023A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57482024"/>
        <c:axId val="457480584"/>
        <c:axId val="0"/>
      </c:bar3DChart>
      <c:catAx>
        <c:axId val="457482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7480584"/>
        <c:crosses val="autoZero"/>
        <c:auto val="1"/>
        <c:lblAlgn val="ctr"/>
        <c:lblOffset val="100"/>
        <c:noMultiLvlLbl val="0"/>
      </c:catAx>
      <c:valAx>
        <c:axId val="457480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457482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030678138648268"/>
          <c:y val="0.20490639941337879"/>
          <c:w val="0.47762887858242487"/>
          <c:h val="0.680940327552283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08392-57C6-43DF-9EB4-B8AF85EFE361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2FF75-7B02-4B9F-9284-808A21E6FC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673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2FF75-7B02-4B9F-9284-808A21E6FCAE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438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414AF4-AA5D-48D1-533E-F0C3BB7024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D406EF9-F5CE-768C-1B09-FBC5833EF1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D3C452A-7EA9-E1A1-0576-B8FAA985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B39247A-E714-5398-AEF1-8DE0286BD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418B966-9168-210A-0206-38863D034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393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055445-B579-081E-8880-677A4E89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A6C1D2A-FC68-F1C8-DD98-BC889ABF0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CE24BA-92DD-2A27-70AC-4861FD420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F8E2790-0307-9CBF-5A3D-A90BA8707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52845D-5285-C6E7-0670-ADE34B55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384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C9434FC9-5AD0-18CB-63B2-B49C620539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8DFC44-2F9B-6D88-D403-C0A07591C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F48123-5FFD-A01D-05BC-4FB917E6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C20308-9863-1C04-8F43-A0CF5241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5AF202F-8DC4-8175-169B-9E74B389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479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67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62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04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04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64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0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1DE6C0-3EF2-7CCB-7872-49F1F5ADA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9A36C7-1B0B-8B27-E340-63E1E7E6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A33A9B2-B5FB-B513-75B5-A8218DC3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F6EF6FA-1C08-3080-6E5F-CB4F71868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603E705-164F-2639-FEDD-868EBBA20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11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72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12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0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4DA501-E214-CA08-0547-34FEA0EC0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F3FEEA8-7E53-C957-7D39-70877A185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833420D-12CD-CB89-F247-CBA0BCAF1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043F270-7E4F-3D98-69A2-1A0EFEFC8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45FB611-475D-8BCC-639E-A4B3FE8A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909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BA59BC-C5EE-580A-8BED-7ACF4E893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E0F664E-1DE2-C8CB-D876-F3C59B5C65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F85C2AB-3AED-FD17-F71D-DAE47CE86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5A840BB-CCB1-C116-BDE5-685495ED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377CF7E-4380-5323-8C32-9F4BB5087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10E1516-0DF9-C565-D98E-DBFFE162E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390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758F4E6-252F-F47D-5FEA-465462090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21B9D71-FA78-DB50-C4AE-FB01403E8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897E77B-6072-A14C-72B5-97A1D5329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837CB05-1A3A-5ECA-B365-65A1D2909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F206926-56C1-8834-3DCF-77365D6C0A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68559F5-7798-0354-10B2-DF6FB5EB1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5D3CCB7-8386-B899-DDFA-5BB0B09B9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5DCE943-4611-C00B-6470-7E70F8EA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365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75E1E4-BFB8-7B2E-D2D6-F0828F3F9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7235FBF-6C7D-4FC3-DDD0-74402481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F77E86E-1345-549C-4FAD-0473F368E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8798A15-5A06-7CA5-B159-2888AB0C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08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B476344-1D67-5376-A7BA-9E92F24E9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817E84C-3F5A-0634-8EBD-7FB08329A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F7A81B9-6C72-0364-3893-5703465A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0869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6A8788-BECC-0775-EAD0-3CA5CAE55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AFB4D3-3E8D-7312-01C6-F516CFF1C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4173F45-7D4A-5E5B-4B6B-FF8A31DB4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C4529F5-5962-6FE8-3E06-76BA9B3C4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AC7BE19-F3CC-819D-C59F-5384D99C9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8D21914-7F17-54E6-A242-3C08B1497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146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4C5BFB-D34D-F881-A3F0-ECC8DAB75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B0D0AA8-B1C7-7C89-3D4F-E35B1B15CD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5CCCAB-83F6-7745-15BE-D054D8F55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167DB4A-EF13-3E3C-153B-3F03B665B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1A9B454-99F0-9AE7-BB2D-9B41E2F6D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6A9A416-EE17-871C-8EFB-EED8F663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1512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D63F6BC-32D7-77A8-32D5-513DAD438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325E83F-096E-FCF1-BDCD-290FC91EC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480B00-3FE2-55A1-0544-A7E4F7E448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7348F-4813-4EDF-8003-316CD2B6FEE6}" type="datetimeFigureOut">
              <a:rPr lang="pl-PL" smtClean="0"/>
              <a:t>12.06.2025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EF26CBE-F26E-3D63-03FE-3665E40A4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22EA144-8D00-3CF0-B215-CDA1ACA1F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2F195-3ADE-4F13-B945-169350CE628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807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2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894980" y="0"/>
            <a:ext cx="3611221" cy="8014953"/>
            <a:chOff x="0" y="0"/>
            <a:chExt cx="2858770" cy="63449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58770" cy="6344920"/>
            </a:xfrm>
            <a:custGeom>
              <a:avLst/>
              <a:gdLst/>
              <a:ahLst/>
              <a:cxnLst/>
              <a:rect l="l" t="t" r="r" b="b"/>
              <a:pathLst>
                <a:path w="2858770" h="6344920">
                  <a:moveTo>
                    <a:pt x="1827530" y="6344920"/>
                  </a:moveTo>
                  <a:lnTo>
                    <a:pt x="0" y="6344920"/>
                  </a:lnTo>
                  <a:lnTo>
                    <a:pt x="0" y="1031240"/>
                  </a:lnTo>
                  <a:cubicBezTo>
                    <a:pt x="0" y="461010"/>
                    <a:pt x="461010" y="0"/>
                    <a:pt x="1031240" y="0"/>
                  </a:cubicBezTo>
                  <a:lnTo>
                    <a:pt x="2858770" y="0"/>
                  </a:lnTo>
                  <a:lnTo>
                    <a:pt x="2858770" y="5313680"/>
                  </a:lnTo>
                  <a:cubicBezTo>
                    <a:pt x="2858770" y="5883910"/>
                    <a:pt x="2397760" y="6344920"/>
                    <a:pt x="1827530" y="6344920"/>
                  </a:cubicBezTo>
                  <a:close/>
                </a:path>
              </a:pathLst>
            </a:custGeom>
            <a:blipFill>
              <a:blip r:embed="rId2"/>
              <a:stretch>
                <a:fillRect l="-103496" r="-129630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11506200" y="4739458"/>
            <a:ext cx="685800" cy="2118542"/>
            <a:chOff x="0" y="0"/>
            <a:chExt cx="812800" cy="2510865"/>
          </a:xfrm>
          <a:solidFill>
            <a:srgbClr val="FFC000"/>
          </a:solidFill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2510865"/>
            </a:xfrm>
            <a:custGeom>
              <a:avLst/>
              <a:gdLst/>
              <a:ahLst/>
              <a:cxnLst/>
              <a:rect l="l" t="t" r="r" b="b"/>
              <a:pathLst>
                <a:path w="812800" h="2510865">
                  <a:moveTo>
                    <a:pt x="0" y="0"/>
                  </a:moveTo>
                  <a:lnTo>
                    <a:pt x="812800" y="0"/>
                  </a:lnTo>
                  <a:lnTo>
                    <a:pt x="812800" y="2510865"/>
                  </a:lnTo>
                  <a:lnTo>
                    <a:pt x="0" y="2510865"/>
                  </a:lnTo>
                  <a:close/>
                </a:path>
              </a:pathLst>
            </a:custGeom>
            <a:grpFill/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812800" cy="2548965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1773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1506200" y="0"/>
            <a:ext cx="685800" cy="685800"/>
            <a:chOff x="0" y="0"/>
            <a:chExt cx="812800" cy="812800"/>
          </a:xfrm>
          <a:solidFill>
            <a:srgbClr val="FFC000"/>
          </a:solidFill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grpFill/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 defTabSz="609630">
                <a:lnSpc>
                  <a:spcPts val="1773"/>
                </a:lnSpc>
              </a:pPr>
              <a:endParaRPr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1204999" y="3080538"/>
            <a:ext cx="5844377" cy="10458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2799"/>
              </a:lnSpc>
            </a:pPr>
            <a:r>
              <a:rPr lang="en-US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I</a:t>
            </a:r>
            <a:r>
              <a:rPr lang="pl-PL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NFORMACJA MIESIĘCZNA O SYTUACJI </a:t>
            </a:r>
            <a:br>
              <a:rPr lang="pl-PL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</a:br>
            <a:r>
              <a:rPr lang="pl-PL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NA LOKALNYM RYNKU PRACY</a:t>
            </a:r>
            <a:br>
              <a:rPr lang="pl-PL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</a:br>
            <a:r>
              <a:rPr lang="pl-PL" sz="1999" spc="199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W POWIECIE DĄBROWSKIM </a:t>
            </a:r>
            <a:endParaRPr lang="en-US" sz="1999" spc="199" dirty="0">
              <a:solidFill>
                <a:srgbClr val="000000"/>
              </a:solidFill>
              <a:latin typeface="Arial" panose="020B0604020202020204" pitchFamily="34" charset="0"/>
              <a:ea typeface="Garet"/>
              <a:cs typeface="Arial" panose="020B0604020202020204" pitchFamily="34" charset="0"/>
              <a:sym typeface="Garet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185612" y="5699306"/>
            <a:ext cx="2024912" cy="2467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2147"/>
              </a:lnSpc>
            </a:pPr>
            <a:r>
              <a:rPr lang="pl-PL" sz="1533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krda@praca.gov.pl</a:t>
            </a:r>
            <a:endParaRPr lang="en-US" sz="1533" dirty="0">
              <a:solidFill>
                <a:srgbClr val="000000"/>
              </a:solidFill>
              <a:latin typeface="Arial" panose="020B0604020202020204" pitchFamily="34" charset="0"/>
              <a:ea typeface="Garet"/>
              <a:cs typeface="Arial" panose="020B0604020202020204" pitchFamily="34" charset="0"/>
              <a:sym typeface="Garet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1185612" y="6121764"/>
            <a:ext cx="1622576" cy="2467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2147"/>
              </a:lnSpc>
            </a:pPr>
            <a:r>
              <a:rPr lang="en-US" sz="1533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www.</a:t>
            </a:r>
            <a:r>
              <a:rPr lang="pl-PL" sz="1533" dirty="0">
                <a:solidFill>
                  <a:srgbClr val="000000"/>
                </a:solidFill>
                <a:latin typeface="Arial" panose="020B0604020202020204" pitchFamily="34" charset="0"/>
                <a:ea typeface="Garet"/>
                <a:cs typeface="Arial" panose="020B0604020202020204" pitchFamily="34" charset="0"/>
                <a:sym typeface="Garet"/>
              </a:rPr>
              <a:t>pupdt.pl</a:t>
            </a:r>
            <a:endParaRPr lang="en-US" sz="1533" dirty="0">
              <a:solidFill>
                <a:srgbClr val="000000"/>
              </a:solidFill>
              <a:latin typeface="Arial" panose="020B0604020202020204" pitchFamily="34" charset="0"/>
              <a:ea typeface="Garet"/>
              <a:cs typeface="Arial" panose="020B0604020202020204" pitchFamily="34" charset="0"/>
              <a:sym typeface="Garet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185612" y="2093260"/>
            <a:ext cx="5863764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6440"/>
              </a:lnSpc>
            </a:pPr>
            <a:r>
              <a:rPr lang="pl-PL" sz="5600" b="1" dirty="0">
                <a:solidFill>
                  <a:srgbClr val="000000"/>
                </a:solidFill>
                <a:latin typeface="Arial" panose="020B0604020202020204" pitchFamily="34" charset="0"/>
                <a:ea typeface="Garet Bold"/>
                <a:cs typeface="Arial" panose="020B0604020202020204" pitchFamily="34" charset="0"/>
                <a:sym typeface="Garet Bold"/>
              </a:rPr>
              <a:t>Maj</a:t>
            </a:r>
            <a:r>
              <a:rPr lang="en-US" sz="5600" b="1" dirty="0">
                <a:solidFill>
                  <a:srgbClr val="000000"/>
                </a:solidFill>
                <a:latin typeface="Arial" panose="020B0604020202020204" pitchFamily="34" charset="0"/>
                <a:ea typeface="Garet Bold"/>
                <a:cs typeface="Arial" panose="020B0604020202020204" pitchFamily="34" charset="0"/>
                <a:sym typeface="Garet Bold"/>
              </a:rPr>
              <a:t> 202</a:t>
            </a:r>
            <a:r>
              <a:rPr lang="pl-PL" sz="5600" b="1" dirty="0">
                <a:solidFill>
                  <a:srgbClr val="000000"/>
                </a:solidFill>
                <a:latin typeface="Arial" panose="020B0604020202020204" pitchFamily="34" charset="0"/>
                <a:ea typeface="Garet Bold"/>
                <a:cs typeface="Arial" panose="020B0604020202020204" pitchFamily="34" charset="0"/>
                <a:sym typeface="Garet Bold"/>
              </a:rPr>
              <a:t>5</a:t>
            </a:r>
            <a:endParaRPr lang="en-US" sz="5600" b="1" dirty="0">
              <a:solidFill>
                <a:srgbClr val="000000"/>
              </a:solidFill>
              <a:latin typeface="Arial" panose="020B0604020202020204" pitchFamily="34" charset="0"/>
              <a:ea typeface="Garet Bold"/>
              <a:cs typeface="Arial" panose="020B0604020202020204" pitchFamily="34" charset="0"/>
              <a:sym typeface="Garet Bold"/>
            </a:endParaRPr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6C667CBA-F52F-F365-E523-994C1D647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41" name="Group 13">
            <a:extLst>
              <a:ext uri="{FF2B5EF4-FFF2-40B4-BE49-F238E27FC236}">
                <a16:creationId xmlns:a16="http://schemas.microsoft.com/office/drawing/2014/main" id="{BC43582F-E9FD-7ABC-A4DC-E557674870E2}"/>
              </a:ext>
            </a:extLst>
          </p:cNvPr>
          <p:cNvGrpSpPr/>
          <p:nvPr/>
        </p:nvGrpSpPr>
        <p:grpSpPr>
          <a:xfrm>
            <a:off x="0" y="0"/>
            <a:ext cx="685799" cy="6858000"/>
            <a:chOff x="0" y="0"/>
            <a:chExt cx="446365" cy="2709333"/>
          </a:xfrm>
        </p:grpSpPr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DD62A8E-2AB3-7B8A-A0EC-9E9FA1AC3671}"/>
                </a:ext>
              </a:extLst>
            </p:cNvPr>
            <p:cNvSpPr/>
            <p:nvPr/>
          </p:nvSpPr>
          <p:spPr>
            <a:xfrm>
              <a:off x="0" y="0"/>
              <a:ext cx="446365" cy="2709333"/>
            </a:xfrm>
            <a:custGeom>
              <a:avLst/>
              <a:gdLst/>
              <a:ahLst/>
              <a:cxnLst/>
              <a:rect l="l" t="t" r="r" b="b"/>
              <a:pathLst>
                <a:path w="446365" h="2709333">
                  <a:moveTo>
                    <a:pt x="223183" y="0"/>
                  </a:moveTo>
                  <a:lnTo>
                    <a:pt x="223183" y="0"/>
                  </a:lnTo>
                  <a:cubicBezTo>
                    <a:pt x="282374" y="0"/>
                    <a:pt x="339142" y="23514"/>
                    <a:pt x="380996" y="65369"/>
                  </a:cubicBezTo>
                  <a:cubicBezTo>
                    <a:pt x="422851" y="107224"/>
                    <a:pt x="446365" y="163991"/>
                    <a:pt x="446365" y="223183"/>
                  </a:cubicBezTo>
                  <a:lnTo>
                    <a:pt x="446365" y="2486151"/>
                  </a:lnTo>
                  <a:cubicBezTo>
                    <a:pt x="446365" y="2609411"/>
                    <a:pt x="346443" y="2709333"/>
                    <a:pt x="223183" y="2709333"/>
                  </a:cubicBezTo>
                  <a:lnTo>
                    <a:pt x="223183" y="2709333"/>
                  </a:lnTo>
                  <a:cubicBezTo>
                    <a:pt x="99922" y="2709333"/>
                    <a:pt x="0" y="2609411"/>
                    <a:pt x="0" y="2486151"/>
                  </a:cubicBezTo>
                  <a:lnTo>
                    <a:pt x="0" y="223183"/>
                  </a:lnTo>
                  <a:cubicBezTo>
                    <a:pt x="0" y="99922"/>
                    <a:pt x="99922" y="0"/>
                    <a:pt x="223183" y="0"/>
                  </a:cubicBezTo>
                  <a:close/>
                </a:path>
              </a:pathLst>
            </a:custGeom>
            <a:solidFill>
              <a:srgbClr val="FFC000"/>
            </a:solidFill>
          </p:spPr>
        </p:sp>
        <p:sp>
          <p:nvSpPr>
            <p:cNvPr id="43" name="TextBox 15">
              <a:extLst>
                <a:ext uri="{FF2B5EF4-FFF2-40B4-BE49-F238E27FC236}">
                  <a16:creationId xmlns:a16="http://schemas.microsoft.com/office/drawing/2014/main" id="{BBBACEB3-326A-C72E-4CA4-F3857128A820}"/>
                </a:ext>
              </a:extLst>
            </p:cNvPr>
            <p:cNvSpPr txBox="1"/>
            <p:nvPr/>
          </p:nvSpPr>
          <p:spPr>
            <a:xfrm>
              <a:off x="0" y="-38100"/>
              <a:ext cx="446365" cy="27474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4" name="TextBox 21">
            <a:extLst>
              <a:ext uri="{FF2B5EF4-FFF2-40B4-BE49-F238E27FC236}">
                <a16:creationId xmlns:a16="http://schemas.microsoft.com/office/drawing/2014/main" id="{BAFD48EC-B346-F49A-E55D-1AE5CDA4D59A}"/>
              </a:ext>
            </a:extLst>
          </p:cNvPr>
          <p:cNvSpPr txBox="1"/>
          <p:nvPr/>
        </p:nvSpPr>
        <p:spPr>
          <a:xfrm>
            <a:off x="10853887" y="694174"/>
            <a:ext cx="1977164" cy="2069844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 dirty="0"/>
          </a:p>
        </p:txBody>
      </p:sp>
      <p:grpSp>
        <p:nvGrpSpPr>
          <p:cNvPr id="46" name="Group 19">
            <a:extLst>
              <a:ext uri="{FF2B5EF4-FFF2-40B4-BE49-F238E27FC236}">
                <a16:creationId xmlns:a16="http://schemas.microsoft.com/office/drawing/2014/main" id="{B37377D1-148C-1C91-A9C3-E31B1F456961}"/>
              </a:ext>
            </a:extLst>
          </p:cNvPr>
          <p:cNvGrpSpPr/>
          <p:nvPr/>
        </p:nvGrpSpPr>
        <p:grpSpPr>
          <a:xfrm>
            <a:off x="6902978" y="25782"/>
            <a:ext cx="1977164" cy="1977164"/>
            <a:chOff x="0" y="0"/>
            <a:chExt cx="812800" cy="812800"/>
          </a:xfrm>
        </p:grpSpPr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2746812A-9397-3900-E077-B0711F37B02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199699" y="0"/>
                  </a:moveTo>
                  <a:lnTo>
                    <a:pt x="613101" y="0"/>
                  </a:lnTo>
                  <a:cubicBezTo>
                    <a:pt x="666064" y="0"/>
                    <a:pt x="716859" y="21040"/>
                    <a:pt x="754309" y="58491"/>
                  </a:cubicBezTo>
                  <a:cubicBezTo>
                    <a:pt x="791760" y="95941"/>
                    <a:pt x="812800" y="146736"/>
                    <a:pt x="812800" y="199699"/>
                  </a:cubicBezTo>
                  <a:lnTo>
                    <a:pt x="812800" y="613101"/>
                  </a:lnTo>
                  <a:cubicBezTo>
                    <a:pt x="812800" y="666064"/>
                    <a:pt x="791760" y="716859"/>
                    <a:pt x="754309" y="754309"/>
                  </a:cubicBezTo>
                  <a:cubicBezTo>
                    <a:pt x="716859" y="791760"/>
                    <a:pt x="666064" y="812800"/>
                    <a:pt x="613101" y="812800"/>
                  </a:cubicBezTo>
                  <a:lnTo>
                    <a:pt x="199699" y="812800"/>
                  </a:lnTo>
                  <a:cubicBezTo>
                    <a:pt x="146736" y="812800"/>
                    <a:pt x="95941" y="791760"/>
                    <a:pt x="58491" y="754309"/>
                  </a:cubicBezTo>
                  <a:cubicBezTo>
                    <a:pt x="21040" y="716859"/>
                    <a:pt x="0" y="666064"/>
                    <a:pt x="0" y="613101"/>
                  </a:cubicBezTo>
                  <a:lnTo>
                    <a:pt x="0" y="199699"/>
                  </a:lnTo>
                  <a:cubicBezTo>
                    <a:pt x="0" y="146736"/>
                    <a:pt x="21040" y="95941"/>
                    <a:pt x="58491" y="58491"/>
                  </a:cubicBezTo>
                  <a:cubicBezTo>
                    <a:pt x="95941" y="21040"/>
                    <a:pt x="146736" y="0"/>
                    <a:pt x="199699" y="0"/>
                  </a:cubicBezTo>
                  <a:close/>
                </a:path>
              </a:pathLst>
            </a:custGeom>
            <a:solidFill>
              <a:srgbClr val="FFC000">
                <a:alpha val="29804"/>
              </a:srgbClr>
            </a:solidFill>
          </p:spPr>
        </p:sp>
        <p:sp>
          <p:nvSpPr>
            <p:cNvPr id="48" name="TextBox 21">
              <a:extLst>
                <a:ext uri="{FF2B5EF4-FFF2-40B4-BE49-F238E27FC236}">
                  <a16:creationId xmlns:a16="http://schemas.microsoft.com/office/drawing/2014/main" id="{C219D799-D3A4-60C9-4F7C-B0DF68137910}"/>
                </a:ext>
              </a:extLst>
            </p:cNvPr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 dirty="0"/>
            </a:p>
          </p:txBody>
        </p:sp>
      </p:grpSp>
      <p:grpSp>
        <p:nvGrpSpPr>
          <p:cNvPr id="49" name="Group 29">
            <a:extLst>
              <a:ext uri="{FF2B5EF4-FFF2-40B4-BE49-F238E27FC236}">
                <a16:creationId xmlns:a16="http://schemas.microsoft.com/office/drawing/2014/main" id="{C16B72E4-FC96-DBAF-6860-5EE588CA4AAC}"/>
              </a:ext>
            </a:extLst>
          </p:cNvPr>
          <p:cNvGrpSpPr/>
          <p:nvPr/>
        </p:nvGrpSpPr>
        <p:grpSpPr>
          <a:xfrm>
            <a:off x="6902978" y="6647092"/>
            <a:ext cx="2545888" cy="2545888"/>
            <a:chOff x="0" y="0"/>
            <a:chExt cx="812800" cy="812800"/>
          </a:xfrm>
        </p:grpSpPr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id="{62F31ABD-C852-D5F0-ABDE-5B601971DE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000">
                <a:alpha val="0"/>
              </a:srgbClr>
            </a:solidFill>
            <a:ln w="571500" cap="sq">
              <a:solidFill>
                <a:srgbClr val="FFC000"/>
              </a:solidFill>
              <a:prstDash val="solid"/>
              <a:miter/>
            </a:ln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51" name="TextBox 31">
              <a:extLst>
                <a:ext uri="{FF2B5EF4-FFF2-40B4-BE49-F238E27FC236}">
                  <a16:creationId xmlns:a16="http://schemas.microsoft.com/office/drawing/2014/main" id="{4169C243-E5DC-8452-D8D9-0D69E5C2CEAC}"/>
                </a:ext>
              </a:extLst>
            </p:cNvPr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5" name="Obraz 14">
            <a:extLst>
              <a:ext uri="{FF2B5EF4-FFF2-40B4-BE49-F238E27FC236}">
                <a16:creationId xmlns:a16="http://schemas.microsoft.com/office/drawing/2014/main" id="{87BCFA6E-0B21-D7A4-5577-8FB9E966B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70" y="247959"/>
            <a:ext cx="3410712" cy="9777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94356-4494-E9CA-550C-B801880D5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 descr="Procentowy poziom bezrobocia według gmin powiatu dąbrowskiego w miesiącu lutym 2025">
            <a:extLst>
              <a:ext uri="{FF2B5EF4-FFF2-40B4-BE49-F238E27FC236}">
                <a16:creationId xmlns:a16="http://schemas.microsoft.com/office/drawing/2014/main" id="{3A5D4866-11AF-2AFF-AAFA-61A29BBB8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583847"/>
              </p:ext>
            </p:extLst>
          </p:nvPr>
        </p:nvGraphicFramePr>
        <p:xfrm>
          <a:off x="500062" y="2902567"/>
          <a:ext cx="5791010" cy="299951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232733">
                  <a:extLst>
                    <a:ext uri="{9D8B030D-6E8A-4147-A177-3AD203B41FA5}">
                      <a16:colId xmlns:a16="http://schemas.microsoft.com/office/drawing/2014/main" val="2801346397"/>
                    </a:ext>
                  </a:extLst>
                </a:gridCol>
                <a:gridCol w="1583173">
                  <a:extLst>
                    <a:ext uri="{9D8B030D-6E8A-4147-A177-3AD203B41FA5}">
                      <a16:colId xmlns:a16="http://schemas.microsoft.com/office/drawing/2014/main" val="108558992"/>
                    </a:ext>
                  </a:extLst>
                </a:gridCol>
                <a:gridCol w="947750">
                  <a:extLst>
                    <a:ext uri="{9D8B030D-6E8A-4147-A177-3AD203B41FA5}">
                      <a16:colId xmlns:a16="http://schemas.microsoft.com/office/drawing/2014/main" val="2122169954"/>
                    </a:ext>
                  </a:extLst>
                </a:gridCol>
                <a:gridCol w="1027354">
                  <a:extLst>
                    <a:ext uri="{9D8B030D-6E8A-4147-A177-3AD203B41FA5}">
                      <a16:colId xmlns:a16="http://schemas.microsoft.com/office/drawing/2014/main" val="823165125"/>
                    </a:ext>
                  </a:extLst>
                </a:gridCol>
              </a:tblGrid>
              <a:tr h="398898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Wyszczególnienie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% do ogółu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815257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Bolesław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- 7,5%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- 13,9%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712790"/>
                  </a:ext>
                </a:extLst>
              </a:tr>
              <a:tr h="5584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Dąbrowa Tarnowska – miasto i gmina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- 6,0%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- 5,2%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036350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Gręboszów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- 13,7%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478802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Mędrzechów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+ 1,5%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- 0,7%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859862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Olesno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- 8,3%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06600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Radgoszcz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- 7,4%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9202"/>
                  </a:ext>
                </a:extLst>
              </a:tr>
              <a:tr h="493260">
                <a:tc>
                  <a:txBody>
                    <a:bodyPr/>
                    <a:lstStyle/>
                    <a:p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Szczucin – </a:t>
                      </a:r>
                      <a:b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miasto i gmina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- 10,6%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48909"/>
                  </a:ext>
                </a:extLst>
              </a:tr>
            </a:tbl>
          </a:graphicData>
        </a:graphic>
      </p:graphicFrame>
      <p:graphicFrame>
        <p:nvGraphicFramePr>
          <p:cNvPr id="6" name="Wykres 5" descr="poziom bezrobocia według gmin powiatu dąbrowskiego w lutym 2025 roku">
            <a:extLst>
              <a:ext uri="{FF2B5EF4-FFF2-40B4-BE49-F238E27FC236}">
                <a16:creationId xmlns:a16="http://schemas.microsoft.com/office/drawing/2014/main" id="{70A272B0-0C88-C712-C7B1-BAAFDD1F6E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6852328"/>
              </p:ext>
            </p:extLst>
          </p:nvPr>
        </p:nvGraphicFramePr>
        <p:xfrm>
          <a:off x="6578603" y="1645464"/>
          <a:ext cx="5021073" cy="4709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Prostokąt 3">
            <a:extLst>
              <a:ext uri="{FF2B5EF4-FFF2-40B4-BE49-F238E27FC236}">
                <a16:creationId xmlns:a16="http://schemas.microsoft.com/office/drawing/2014/main" id="{93458935-B1A9-8750-0E31-C4E607B76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35540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sp>
        <p:nvSpPr>
          <p:cNvPr id="9" name="Prostokąt 3">
            <a:extLst>
              <a:ext uri="{FF2B5EF4-FFF2-40B4-BE49-F238E27FC236}">
                <a16:creationId xmlns:a16="http://schemas.microsoft.com/office/drawing/2014/main" id="{59B1969E-F553-03EB-DECF-9AA6648A6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50" y="1207458"/>
            <a:ext cx="59738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W maju 2025 roku prawie wszystkie gminy powiatu dąbrowskiego oprócz gminy Mędrzechów odnotowały spadki jego poziomu. Gminy Bolesław oraz miasto i gmina Dąbrowa Tarnowska odnotowały największe spadki w porównaniu do poprzedniego miesiąca. </a:t>
            </a:r>
            <a:endParaRPr lang="pl-PL" altLang="pl-PL" sz="1600" dirty="0"/>
          </a:p>
        </p:txBody>
      </p:sp>
      <p:grpSp>
        <p:nvGrpSpPr>
          <p:cNvPr id="4" name="Group 29">
            <a:extLst>
              <a:ext uri="{FF2B5EF4-FFF2-40B4-BE49-F238E27FC236}">
                <a16:creationId xmlns:a16="http://schemas.microsoft.com/office/drawing/2014/main" id="{78ECB4ED-563A-A5A4-F45D-DBD53FEDBC3F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5" name="Freeform 30">
              <a:extLst>
                <a:ext uri="{FF2B5EF4-FFF2-40B4-BE49-F238E27FC236}">
                  <a16:creationId xmlns:a16="http://schemas.microsoft.com/office/drawing/2014/main" id="{B3C26BE6-5813-82E4-F0A0-09CDAFA3E1FC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31">
              <a:extLst>
                <a:ext uri="{FF2B5EF4-FFF2-40B4-BE49-F238E27FC236}">
                  <a16:creationId xmlns:a16="http://schemas.microsoft.com/office/drawing/2014/main" id="{B2115E26-DCD6-BC64-A80B-AA0536E32C8A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36">
            <a:extLst>
              <a:ext uri="{FF2B5EF4-FFF2-40B4-BE49-F238E27FC236}">
                <a16:creationId xmlns:a16="http://schemas.microsoft.com/office/drawing/2014/main" id="{6520EE69-4BF1-27C4-EE81-4B1E7EBB1429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BEZROBOCIE W GMINACH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1" name="TextBox 43">
            <a:extLst>
              <a:ext uri="{FF2B5EF4-FFF2-40B4-BE49-F238E27FC236}">
                <a16:creationId xmlns:a16="http://schemas.microsoft.com/office/drawing/2014/main" id="{F9B72A91-C047-104D-DC79-CB5510AAD897}"/>
              </a:ext>
            </a:extLst>
          </p:cNvPr>
          <p:cNvSpPr txBox="1"/>
          <p:nvPr/>
        </p:nvSpPr>
        <p:spPr>
          <a:xfrm>
            <a:off x="10024969" y="299013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359139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71932-23E2-8019-798F-8EB80B067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3">
            <a:extLst>
              <a:ext uri="{FF2B5EF4-FFF2-40B4-BE49-F238E27FC236}">
                <a16:creationId xmlns:a16="http://schemas.microsoft.com/office/drawing/2014/main" id="{2EC25D9F-607C-8526-8A86-1CCB6EB07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35540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838C0F4F-2DF5-FFB0-7859-2B6FE4B7F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747935"/>
              </p:ext>
            </p:extLst>
          </p:nvPr>
        </p:nvGraphicFramePr>
        <p:xfrm>
          <a:off x="462693" y="2937964"/>
          <a:ext cx="6219583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3891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  <a:gridCol w="1975104">
                  <a:extLst>
                    <a:ext uri="{9D8B030D-6E8A-4147-A177-3AD203B41FA5}">
                      <a16:colId xmlns:a16="http://schemas.microsoft.com/office/drawing/2014/main" val="3744003956"/>
                    </a:ext>
                  </a:extLst>
                </a:gridCol>
                <a:gridCol w="2320588">
                  <a:extLst>
                    <a:ext uri="{9D8B030D-6E8A-4147-A177-3AD203B41FA5}">
                      <a16:colId xmlns:a16="http://schemas.microsoft.com/office/drawing/2014/main" val="2925576540"/>
                    </a:ext>
                  </a:extLst>
                </a:gridCol>
              </a:tblGrid>
              <a:tr h="42561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Wolne </a:t>
                      </a:r>
                      <a:b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miejsca pracy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tego</a:t>
                      </a:r>
                      <a:b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niesubsydiowanej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tego</a:t>
                      </a:r>
                      <a:b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subsydiowanej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617145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 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11,3%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2,5%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37,5%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4,3%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3,6%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1,7%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12808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255370"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254233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4" name="Wykres 3" descr="wolne miejsca pracy i miejsca aktywizacji zawodowej w Powiatowym Urzędzie Pracy w Dąbrowie Tarnowskiej w miesiącu lutym 2025 roku">
            <a:extLst>
              <a:ext uri="{FF2B5EF4-FFF2-40B4-BE49-F238E27FC236}">
                <a16:creationId xmlns:a16="http://schemas.microsoft.com/office/drawing/2014/main" id="{4BD283AB-7E58-FF8D-DDEA-D0A47C6EF6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7588978"/>
              </p:ext>
            </p:extLst>
          </p:nvPr>
        </p:nvGraphicFramePr>
        <p:xfrm>
          <a:off x="6682276" y="1363264"/>
          <a:ext cx="5268932" cy="4822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Prostokąt 3">
            <a:extLst>
              <a:ext uri="{FF2B5EF4-FFF2-40B4-BE49-F238E27FC236}">
                <a16:creationId xmlns:a16="http://schemas.microsoft.com/office/drawing/2014/main" id="{FC2A0BD4-6528-D504-002D-B7138E597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81" y="1514132"/>
            <a:ext cx="559390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Od początku 2025 r. do urzędu wpłynęło zapotrzebowanie na 449 miejsc pracy i miejsc aktywności zawodowej. </a:t>
            </a:r>
            <a:b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Z tego 335 miejsc pracy stanowią formy subsydiowane, które są finansowane przez urząd pracy.</a:t>
            </a:r>
            <a:endParaRPr lang="pl-PL" altLang="pl-PL" sz="1600" dirty="0"/>
          </a:p>
        </p:txBody>
      </p:sp>
      <p:grpSp>
        <p:nvGrpSpPr>
          <p:cNvPr id="6" name="Group 29">
            <a:extLst>
              <a:ext uri="{FF2B5EF4-FFF2-40B4-BE49-F238E27FC236}">
                <a16:creationId xmlns:a16="http://schemas.microsoft.com/office/drawing/2014/main" id="{0806BBB8-0A3A-8D2C-D921-343426DC5C44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401E5458-1D45-EA09-08A7-CD34B804AB26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31">
              <a:extLst>
                <a:ext uri="{FF2B5EF4-FFF2-40B4-BE49-F238E27FC236}">
                  <a16:creationId xmlns:a16="http://schemas.microsoft.com/office/drawing/2014/main" id="{E2169C70-CF2D-0637-8CAD-9E9357617EE7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36">
            <a:extLst>
              <a:ext uri="{FF2B5EF4-FFF2-40B4-BE49-F238E27FC236}">
                <a16:creationId xmlns:a16="http://schemas.microsoft.com/office/drawing/2014/main" id="{54ECA307-8F35-9B01-7E1E-04FD7C7A25FC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OFERTY PRACY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1" name="TextBox 43">
            <a:extLst>
              <a:ext uri="{FF2B5EF4-FFF2-40B4-BE49-F238E27FC236}">
                <a16:creationId xmlns:a16="http://schemas.microsoft.com/office/drawing/2014/main" id="{0316BD68-3EC6-4054-BF1E-E04C3EFDC549}"/>
              </a:ext>
            </a:extLst>
          </p:cNvPr>
          <p:cNvSpPr txBox="1"/>
          <p:nvPr/>
        </p:nvSpPr>
        <p:spPr>
          <a:xfrm>
            <a:off x="10024969" y="299013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" name="Prostokąt 3">
            <a:extLst>
              <a:ext uri="{FF2B5EF4-FFF2-40B4-BE49-F238E27FC236}">
                <a16:creationId xmlns:a16="http://schemas.microsoft.com/office/drawing/2014/main" id="{B093825D-A0DC-AA50-98F5-F91A7F229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693" y="4714644"/>
            <a:ext cx="558231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Podjęcie zatrudnienia nadal jest najczęstszą przyczyną wyrejestrowania z ewidencji bezrobotnych (50,4% wszystkich wyłączeń). Liczba podjęć pracy w maju wyniosła 128 i była niższa m/m o 43 osoby i o 14 osób niższa niż </a:t>
            </a:r>
            <a:b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w maju 2024 roku.</a:t>
            </a:r>
          </a:p>
        </p:txBody>
      </p:sp>
    </p:spTree>
    <p:extLst>
      <p:ext uri="{BB962C8B-B14F-4D97-AF65-F5344CB8AC3E}">
        <p14:creationId xmlns:p14="http://schemas.microsoft.com/office/powerpoint/2010/main" val="219828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69B50-3D5B-5889-2DE9-305E479F6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3">
            <a:extLst>
              <a:ext uri="{FF2B5EF4-FFF2-40B4-BE49-F238E27FC236}">
                <a16:creationId xmlns:a16="http://schemas.microsoft.com/office/drawing/2014/main" id="{A10653BB-768B-2D4B-C7EA-1C2975580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880" y="1559699"/>
            <a:ext cx="529625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pl-PL" altLang="pl-PL" sz="1800" b="1" dirty="0">
                <a:latin typeface="Garet Bold" panose="020B0604020202020204" charset="-18"/>
                <a:cs typeface="Arial" panose="020B0604020202020204" pitchFamily="34" charset="0"/>
              </a:rPr>
              <a:t>Poziom bezrobocia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800" dirty="0">
                <a:latin typeface="Garet Bold" panose="020B0604020202020204" charset="-18"/>
                <a:cs typeface="Arial" panose="020B0604020202020204" pitchFamily="34" charset="0"/>
              </a:rPr>
              <a:t>Na koniec maja 2025 w powiecie dąbrowskim zarejestrowanych było </a:t>
            </a:r>
            <a:r>
              <a:rPr lang="pl-PL" altLang="pl-PL" sz="1800" b="1" dirty="0">
                <a:latin typeface="Garet Bold" panose="020B0604020202020204" charset="-18"/>
                <a:cs typeface="Arial" panose="020B0604020202020204" pitchFamily="34" charset="0"/>
              </a:rPr>
              <a:t>1942 bezrobotnych </a:t>
            </a:r>
            <a:r>
              <a:rPr lang="pl-PL" altLang="pl-PL" sz="1800" dirty="0">
                <a:latin typeface="Garet Bold" panose="020B0604020202020204" charset="-18"/>
                <a:cs typeface="Arial" panose="020B0604020202020204" pitchFamily="34" charset="0"/>
              </a:rPr>
              <a:t>tj. o 97 osób mniej niż w kwietniu i o 160 osób mniej niż </a:t>
            </a:r>
            <a:br>
              <a:rPr lang="pl-PL" altLang="pl-PL" sz="1800" dirty="0">
                <a:latin typeface="Garet Bold" panose="020B0604020202020204" charset="-18"/>
                <a:cs typeface="Arial" panose="020B0604020202020204" pitchFamily="34" charset="0"/>
              </a:rPr>
            </a:br>
            <a:r>
              <a:rPr lang="pl-PL" altLang="pl-PL" sz="1800" dirty="0">
                <a:latin typeface="Garet Bold" panose="020B0604020202020204" charset="-18"/>
                <a:cs typeface="Arial" panose="020B0604020202020204" pitchFamily="34" charset="0"/>
              </a:rPr>
              <a:t>w maju 2024 roku.</a:t>
            </a:r>
            <a:endParaRPr lang="pl-PL" altLang="pl-PL" sz="1800" dirty="0">
              <a:latin typeface="Garet Bold" panose="020B0604020202020204" charset="-18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6A04D92B-5B89-87D4-A190-DFC44FD1C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270731"/>
              </p:ext>
            </p:extLst>
          </p:nvPr>
        </p:nvGraphicFramePr>
        <p:xfrm>
          <a:off x="376926" y="4374233"/>
          <a:ext cx="6086550" cy="2139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850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  <a:gridCol w="2028850">
                  <a:extLst>
                    <a:ext uri="{9D8B030D-6E8A-4147-A177-3AD203B41FA5}">
                      <a16:colId xmlns:a16="http://schemas.microsoft.com/office/drawing/2014/main" val="3744003956"/>
                    </a:ext>
                  </a:extLst>
                </a:gridCol>
                <a:gridCol w="2028850">
                  <a:extLst>
                    <a:ext uri="{9D8B030D-6E8A-4147-A177-3AD203B41FA5}">
                      <a16:colId xmlns:a16="http://schemas.microsoft.com/office/drawing/2014/main" val="2925576540"/>
                    </a:ext>
                  </a:extLst>
                </a:gridCol>
              </a:tblGrid>
              <a:tr h="57199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</a:t>
                      </a:r>
                    </a:p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bezrobotnych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tym</a:t>
                      </a:r>
                    </a:p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udział mężczyzn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udział kobiet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829396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1942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4,8%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7,6%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46,7%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4,3%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1,3%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53,3%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5,0%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12,5%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85999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41670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pSp>
        <p:nvGrpSpPr>
          <p:cNvPr id="3" name="all" descr="liczba osób bezrobotnych w poszczególnych gminach powiatu dąbrowskiego stan na koniec lutego 2025 roku">
            <a:extLst>
              <a:ext uri="{FF2B5EF4-FFF2-40B4-BE49-F238E27FC236}">
                <a16:creationId xmlns:a16="http://schemas.microsoft.com/office/drawing/2014/main" id="{4C60D8FF-985A-F69A-0360-B47B40D66357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00" y="2195826"/>
            <a:ext cx="5924730" cy="3680902"/>
            <a:chOff x="0" y="0"/>
            <a:chExt cx="5924730" cy="3680902"/>
          </a:xfrm>
        </p:grpSpPr>
        <p:sp>
          <p:nvSpPr>
            <p:cNvPr id="4" name="terc_1204012_obj">
              <a:extLst>
                <a:ext uri="{FF2B5EF4-FFF2-40B4-BE49-F238E27FC236}">
                  <a16:creationId xmlns:a16="http://schemas.microsoft.com/office/drawing/2014/main" id="{6DDDEF06-E376-72E1-9BD9-8AC1B5728A2B}"/>
                </a:ext>
              </a:extLst>
            </p:cNvPr>
            <p:cNvSpPr/>
            <p:nvPr/>
          </p:nvSpPr>
          <p:spPr>
            <a:xfrm>
              <a:off x="910331" y="791591"/>
              <a:ext cx="989492" cy="1029070"/>
            </a:xfrm>
            <a:custGeom>
              <a:avLst/>
              <a:gdLst/>
              <a:ahLst/>
              <a:cxnLst/>
              <a:rect l="0" t="0" r="0" b="0"/>
              <a:pathLst>
                <a:path w="317501" h="330201">
                  <a:moveTo>
                    <a:pt x="0" y="177800"/>
                  </a:move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63500" y="139700"/>
                  </a:lnTo>
                  <a:lnTo>
                    <a:pt x="63500" y="76200"/>
                  </a:lnTo>
                  <a:lnTo>
                    <a:pt x="76200" y="63500"/>
                  </a:lnTo>
                  <a:lnTo>
                    <a:pt x="76200" y="50800"/>
                  </a:lnTo>
                  <a:lnTo>
                    <a:pt x="101600" y="50800"/>
                  </a:lnTo>
                  <a:lnTo>
                    <a:pt x="114300" y="63500"/>
                  </a:lnTo>
                  <a:lnTo>
                    <a:pt x="139700" y="635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25400"/>
                  </a:lnTo>
                  <a:lnTo>
                    <a:pt x="203200" y="0"/>
                  </a:lnTo>
                  <a:lnTo>
                    <a:pt x="215900" y="0"/>
                  </a:lnTo>
                  <a:lnTo>
                    <a:pt x="228600" y="12700"/>
                  </a:lnTo>
                  <a:lnTo>
                    <a:pt x="241300" y="12700"/>
                  </a:lnTo>
                  <a:lnTo>
                    <a:pt x="241300" y="25400"/>
                  </a:lnTo>
                  <a:lnTo>
                    <a:pt x="266700" y="25400"/>
                  </a:lnTo>
                  <a:lnTo>
                    <a:pt x="279400" y="38100"/>
                  </a:lnTo>
                  <a:lnTo>
                    <a:pt x="304800" y="38100"/>
                  </a:lnTo>
                  <a:lnTo>
                    <a:pt x="317500" y="50800"/>
                  </a:lnTo>
                  <a:lnTo>
                    <a:pt x="317500" y="88900"/>
                  </a:lnTo>
                  <a:lnTo>
                    <a:pt x="304800" y="101600"/>
                  </a:lnTo>
                  <a:lnTo>
                    <a:pt x="292100" y="101600"/>
                  </a:lnTo>
                  <a:lnTo>
                    <a:pt x="292100" y="88900"/>
                  </a:lnTo>
                  <a:lnTo>
                    <a:pt x="279400" y="88900"/>
                  </a:lnTo>
                  <a:lnTo>
                    <a:pt x="279400" y="127000"/>
                  </a:lnTo>
                  <a:lnTo>
                    <a:pt x="279400" y="127000"/>
                  </a:lnTo>
                  <a:lnTo>
                    <a:pt x="279400" y="177800"/>
                  </a:lnTo>
                  <a:lnTo>
                    <a:pt x="241300" y="177800"/>
                  </a:lnTo>
                  <a:lnTo>
                    <a:pt x="241300" y="203200"/>
                  </a:lnTo>
                  <a:lnTo>
                    <a:pt x="254000" y="203200"/>
                  </a:lnTo>
                  <a:lnTo>
                    <a:pt x="254000" y="215900"/>
                  </a:lnTo>
                  <a:lnTo>
                    <a:pt x="266700" y="215900"/>
                  </a:lnTo>
                  <a:lnTo>
                    <a:pt x="266700" y="241300"/>
                  </a:lnTo>
                  <a:lnTo>
                    <a:pt x="279400" y="241300"/>
                  </a:lnTo>
                  <a:lnTo>
                    <a:pt x="279400" y="266700"/>
                  </a:lnTo>
                  <a:lnTo>
                    <a:pt x="292100" y="266700"/>
                  </a:lnTo>
                  <a:lnTo>
                    <a:pt x="292100" y="292100"/>
                  </a:lnTo>
                  <a:lnTo>
                    <a:pt x="304800" y="292100"/>
                  </a:lnTo>
                  <a:lnTo>
                    <a:pt x="304800" y="304800"/>
                  </a:lnTo>
                  <a:lnTo>
                    <a:pt x="279400" y="304800"/>
                  </a:lnTo>
                  <a:lnTo>
                    <a:pt x="279400" y="317500"/>
                  </a:lnTo>
                  <a:lnTo>
                    <a:pt x="254000" y="317500"/>
                  </a:lnTo>
                  <a:lnTo>
                    <a:pt x="254000" y="330200"/>
                  </a:lnTo>
                  <a:lnTo>
                    <a:pt x="203200" y="330200"/>
                  </a:lnTo>
                  <a:lnTo>
                    <a:pt x="203200" y="317500"/>
                  </a:lnTo>
                  <a:lnTo>
                    <a:pt x="190500" y="304800"/>
                  </a:lnTo>
                  <a:lnTo>
                    <a:pt x="165100" y="304800"/>
                  </a:lnTo>
                  <a:lnTo>
                    <a:pt x="165100" y="292100"/>
                  </a:lnTo>
                  <a:lnTo>
                    <a:pt x="152400" y="304800"/>
                  </a:lnTo>
                  <a:lnTo>
                    <a:pt x="101600" y="304800"/>
                  </a:lnTo>
                  <a:lnTo>
                    <a:pt x="101600" y="292100"/>
                  </a:lnTo>
                  <a:lnTo>
                    <a:pt x="25400" y="292100"/>
                  </a:lnTo>
                  <a:lnTo>
                    <a:pt x="25400" y="279400"/>
                  </a:lnTo>
                  <a:lnTo>
                    <a:pt x="50800" y="279400"/>
                  </a:lnTo>
                  <a:lnTo>
                    <a:pt x="50800" y="266700"/>
                  </a:lnTo>
                  <a:lnTo>
                    <a:pt x="63500" y="266700"/>
                  </a:lnTo>
                  <a:lnTo>
                    <a:pt x="63500" y="254000"/>
                  </a:lnTo>
                  <a:lnTo>
                    <a:pt x="50800" y="254000"/>
                  </a:lnTo>
                  <a:lnTo>
                    <a:pt x="50800" y="241300"/>
                  </a:lnTo>
                  <a:lnTo>
                    <a:pt x="38100" y="241300"/>
                  </a:lnTo>
                  <a:lnTo>
                    <a:pt x="38100" y="228600"/>
                  </a:lnTo>
                  <a:lnTo>
                    <a:pt x="25400" y="228600"/>
                  </a:lnTo>
                  <a:lnTo>
                    <a:pt x="25400" y="215900"/>
                  </a:lnTo>
                  <a:lnTo>
                    <a:pt x="12700" y="215900"/>
                  </a:lnTo>
                  <a:lnTo>
                    <a:pt x="12700" y="203200"/>
                  </a:lnTo>
                  <a:lnTo>
                    <a:pt x="12700" y="203200"/>
                  </a:lnTo>
                  <a:lnTo>
                    <a:pt x="12700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8CBAD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7" name="terc_1204023_obj">
              <a:extLst>
                <a:ext uri="{FF2B5EF4-FFF2-40B4-BE49-F238E27FC236}">
                  <a16:creationId xmlns:a16="http://schemas.microsoft.com/office/drawing/2014/main" id="{2F82AD9D-8EF2-2527-B5EC-7986EF5DFD88}"/>
                </a:ext>
              </a:extLst>
            </p:cNvPr>
            <p:cNvSpPr/>
            <p:nvPr/>
          </p:nvSpPr>
          <p:spPr>
            <a:xfrm>
              <a:off x="1939398" y="1583183"/>
              <a:ext cx="1701925" cy="2097719"/>
            </a:xfrm>
            <a:custGeom>
              <a:avLst/>
              <a:gdLst/>
              <a:ahLst/>
              <a:cxnLst/>
              <a:rect l="0" t="0" r="0" b="0"/>
              <a:pathLst>
                <a:path w="546101" h="673101">
                  <a:moveTo>
                    <a:pt x="0" y="444500"/>
                  </a:moveTo>
                  <a:lnTo>
                    <a:pt x="12700" y="444500"/>
                  </a:lnTo>
                  <a:lnTo>
                    <a:pt x="12700" y="431800"/>
                  </a:lnTo>
                  <a:lnTo>
                    <a:pt x="12700" y="431800"/>
                  </a:lnTo>
                  <a:lnTo>
                    <a:pt x="12700" y="406400"/>
                  </a:lnTo>
                  <a:lnTo>
                    <a:pt x="25400" y="406400"/>
                  </a:lnTo>
                  <a:lnTo>
                    <a:pt x="25400" y="393700"/>
                  </a:lnTo>
                  <a:lnTo>
                    <a:pt x="63500" y="393700"/>
                  </a:lnTo>
                  <a:lnTo>
                    <a:pt x="76200" y="381000"/>
                  </a:lnTo>
                  <a:lnTo>
                    <a:pt x="88900" y="381000"/>
                  </a:lnTo>
                  <a:lnTo>
                    <a:pt x="88900" y="355600"/>
                  </a:lnTo>
                  <a:lnTo>
                    <a:pt x="76200" y="355600"/>
                  </a:lnTo>
                  <a:lnTo>
                    <a:pt x="76200" y="330200"/>
                  </a:lnTo>
                  <a:lnTo>
                    <a:pt x="50800" y="330200"/>
                  </a:lnTo>
                  <a:lnTo>
                    <a:pt x="50800" y="304800"/>
                  </a:lnTo>
                  <a:lnTo>
                    <a:pt x="76200" y="304800"/>
                  </a:lnTo>
                  <a:lnTo>
                    <a:pt x="76200" y="292100"/>
                  </a:lnTo>
                  <a:lnTo>
                    <a:pt x="88900" y="292100"/>
                  </a:lnTo>
                  <a:lnTo>
                    <a:pt x="88900" y="279400"/>
                  </a:lnTo>
                  <a:lnTo>
                    <a:pt x="152400" y="279400"/>
                  </a:lnTo>
                  <a:lnTo>
                    <a:pt x="152400" y="228600"/>
                  </a:lnTo>
                  <a:lnTo>
                    <a:pt x="165100" y="228600"/>
                  </a:lnTo>
                  <a:lnTo>
                    <a:pt x="165100" y="203200"/>
                  </a:lnTo>
                  <a:lnTo>
                    <a:pt x="165100" y="203200"/>
                  </a:lnTo>
                  <a:lnTo>
                    <a:pt x="165100" y="165100"/>
                  </a:lnTo>
                  <a:lnTo>
                    <a:pt x="177800" y="165100"/>
                  </a:lnTo>
                  <a:lnTo>
                    <a:pt x="177800" y="139700"/>
                  </a:lnTo>
                  <a:lnTo>
                    <a:pt x="165100" y="139700"/>
                  </a:lnTo>
                  <a:lnTo>
                    <a:pt x="165100" y="114300"/>
                  </a:lnTo>
                  <a:lnTo>
                    <a:pt x="152400" y="1143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12700"/>
                  </a:lnTo>
                  <a:lnTo>
                    <a:pt x="190500" y="12700"/>
                  </a:lnTo>
                  <a:lnTo>
                    <a:pt x="190500" y="0"/>
                  </a:lnTo>
                  <a:lnTo>
                    <a:pt x="203200" y="0"/>
                  </a:lnTo>
                  <a:lnTo>
                    <a:pt x="215900" y="12700"/>
                  </a:lnTo>
                  <a:lnTo>
                    <a:pt x="228600" y="12700"/>
                  </a:lnTo>
                  <a:lnTo>
                    <a:pt x="228600" y="38100"/>
                  </a:lnTo>
                  <a:lnTo>
                    <a:pt x="215900" y="38100"/>
                  </a:lnTo>
                  <a:lnTo>
                    <a:pt x="215900" y="63500"/>
                  </a:lnTo>
                  <a:lnTo>
                    <a:pt x="228600" y="63500"/>
                  </a:lnTo>
                  <a:lnTo>
                    <a:pt x="228600" y="63500"/>
                  </a:lnTo>
                  <a:lnTo>
                    <a:pt x="266700" y="63500"/>
                  </a:lnTo>
                  <a:lnTo>
                    <a:pt x="266700" y="76200"/>
                  </a:lnTo>
                  <a:lnTo>
                    <a:pt x="304800" y="76200"/>
                  </a:lnTo>
                  <a:lnTo>
                    <a:pt x="304800" y="63500"/>
                  </a:lnTo>
                  <a:lnTo>
                    <a:pt x="292100" y="63500"/>
                  </a:lnTo>
                  <a:lnTo>
                    <a:pt x="292100" y="50800"/>
                  </a:lnTo>
                  <a:lnTo>
                    <a:pt x="317500" y="50800"/>
                  </a:lnTo>
                  <a:lnTo>
                    <a:pt x="317500" y="38100"/>
                  </a:lnTo>
                  <a:lnTo>
                    <a:pt x="330200" y="38100"/>
                  </a:lnTo>
                  <a:lnTo>
                    <a:pt x="330200" y="50800"/>
                  </a:lnTo>
                  <a:lnTo>
                    <a:pt x="342900" y="50800"/>
                  </a:lnTo>
                  <a:lnTo>
                    <a:pt x="342900" y="38100"/>
                  </a:lnTo>
                  <a:lnTo>
                    <a:pt x="355600" y="381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63500"/>
                  </a:lnTo>
                  <a:lnTo>
                    <a:pt x="393700" y="63500"/>
                  </a:lnTo>
                  <a:lnTo>
                    <a:pt x="393700" y="76200"/>
                  </a:lnTo>
                  <a:lnTo>
                    <a:pt x="406400" y="76200"/>
                  </a:lnTo>
                  <a:lnTo>
                    <a:pt x="406400" y="127000"/>
                  </a:lnTo>
                  <a:lnTo>
                    <a:pt x="419100" y="127000"/>
                  </a:lnTo>
                  <a:lnTo>
                    <a:pt x="419100" y="139700"/>
                  </a:lnTo>
                  <a:lnTo>
                    <a:pt x="406400" y="139700"/>
                  </a:lnTo>
                  <a:lnTo>
                    <a:pt x="406400" y="152400"/>
                  </a:lnTo>
                  <a:lnTo>
                    <a:pt x="431800" y="152400"/>
                  </a:lnTo>
                  <a:lnTo>
                    <a:pt x="431800" y="177800"/>
                  </a:lnTo>
                  <a:lnTo>
                    <a:pt x="431800" y="177800"/>
                  </a:lnTo>
                  <a:lnTo>
                    <a:pt x="431800" y="190500"/>
                  </a:lnTo>
                  <a:lnTo>
                    <a:pt x="444500" y="190500"/>
                  </a:lnTo>
                  <a:lnTo>
                    <a:pt x="457200" y="203200"/>
                  </a:lnTo>
                  <a:lnTo>
                    <a:pt x="469900" y="203200"/>
                  </a:lnTo>
                  <a:lnTo>
                    <a:pt x="469900" y="215900"/>
                  </a:lnTo>
                  <a:lnTo>
                    <a:pt x="457200" y="215900"/>
                  </a:lnTo>
                  <a:lnTo>
                    <a:pt x="457200" y="241300"/>
                  </a:lnTo>
                  <a:lnTo>
                    <a:pt x="444500" y="241300"/>
                  </a:lnTo>
                  <a:lnTo>
                    <a:pt x="444500" y="266700"/>
                  </a:lnTo>
                  <a:lnTo>
                    <a:pt x="419100" y="266700"/>
                  </a:lnTo>
                  <a:lnTo>
                    <a:pt x="419100" y="292100"/>
                  </a:lnTo>
                  <a:lnTo>
                    <a:pt x="457200" y="292100"/>
                  </a:lnTo>
                  <a:lnTo>
                    <a:pt x="457200" y="304800"/>
                  </a:lnTo>
                  <a:lnTo>
                    <a:pt x="482600" y="304800"/>
                  </a:lnTo>
                  <a:lnTo>
                    <a:pt x="482600" y="342900"/>
                  </a:lnTo>
                  <a:lnTo>
                    <a:pt x="482600" y="342900"/>
                  </a:lnTo>
                  <a:lnTo>
                    <a:pt x="482600" y="355600"/>
                  </a:lnTo>
                  <a:lnTo>
                    <a:pt x="469900" y="355600"/>
                  </a:lnTo>
                  <a:lnTo>
                    <a:pt x="469900" y="368300"/>
                  </a:lnTo>
                  <a:lnTo>
                    <a:pt x="482600" y="368300"/>
                  </a:lnTo>
                  <a:lnTo>
                    <a:pt x="482600" y="381000"/>
                  </a:lnTo>
                  <a:lnTo>
                    <a:pt x="469900" y="381000"/>
                  </a:lnTo>
                  <a:lnTo>
                    <a:pt x="469900" y="393700"/>
                  </a:lnTo>
                  <a:lnTo>
                    <a:pt x="444500" y="393700"/>
                  </a:lnTo>
                  <a:lnTo>
                    <a:pt x="444500" y="406400"/>
                  </a:lnTo>
                  <a:lnTo>
                    <a:pt x="431800" y="406400"/>
                  </a:lnTo>
                  <a:lnTo>
                    <a:pt x="431800" y="431800"/>
                  </a:lnTo>
                  <a:lnTo>
                    <a:pt x="419100" y="444500"/>
                  </a:lnTo>
                  <a:lnTo>
                    <a:pt x="406400" y="444500"/>
                  </a:lnTo>
                  <a:lnTo>
                    <a:pt x="406400" y="457200"/>
                  </a:lnTo>
                  <a:lnTo>
                    <a:pt x="419100" y="457200"/>
                  </a:lnTo>
                  <a:lnTo>
                    <a:pt x="419100" y="469900"/>
                  </a:lnTo>
                  <a:lnTo>
                    <a:pt x="431800" y="469900"/>
                  </a:lnTo>
                  <a:lnTo>
                    <a:pt x="431800" y="558800"/>
                  </a:lnTo>
                  <a:lnTo>
                    <a:pt x="444500" y="558800"/>
                  </a:lnTo>
                  <a:lnTo>
                    <a:pt x="444500" y="571500"/>
                  </a:lnTo>
                  <a:lnTo>
                    <a:pt x="469900" y="571500"/>
                  </a:lnTo>
                  <a:lnTo>
                    <a:pt x="469900" y="584200"/>
                  </a:lnTo>
                  <a:lnTo>
                    <a:pt x="508000" y="584200"/>
                  </a:lnTo>
                  <a:lnTo>
                    <a:pt x="508000" y="596900"/>
                  </a:lnTo>
                  <a:lnTo>
                    <a:pt x="520700" y="596900"/>
                  </a:lnTo>
                  <a:lnTo>
                    <a:pt x="520700" y="609600"/>
                  </a:lnTo>
                  <a:lnTo>
                    <a:pt x="546100" y="609600"/>
                  </a:lnTo>
                  <a:lnTo>
                    <a:pt x="546100" y="622300"/>
                  </a:lnTo>
                  <a:lnTo>
                    <a:pt x="533400" y="622300"/>
                  </a:lnTo>
                  <a:lnTo>
                    <a:pt x="533400" y="647700"/>
                  </a:lnTo>
                  <a:lnTo>
                    <a:pt x="520700" y="647700"/>
                  </a:lnTo>
                  <a:lnTo>
                    <a:pt x="520700" y="635000"/>
                  </a:lnTo>
                  <a:lnTo>
                    <a:pt x="508000" y="635000"/>
                  </a:lnTo>
                  <a:lnTo>
                    <a:pt x="508000" y="647700"/>
                  </a:lnTo>
                  <a:lnTo>
                    <a:pt x="495300" y="647700"/>
                  </a:lnTo>
                  <a:lnTo>
                    <a:pt x="482600" y="635000"/>
                  </a:lnTo>
                  <a:lnTo>
                    <a:pt x="444500" y="635000"/>
                  </a:lnTo>
                  <a:lnTo>
                    <a:pt x="444500" y="647700"/>
                  </a:lnTo>
                  <a:lnTo>
                    <a:pt x="431800" y="647700"/>
                  </a:lnTo>
                  <a:lnTo>
                    <a:pt x="431800" y="660400"/>
                  </a:lnTo>
                  <a:lnTo>
                    <a:pt x="419100" y="660400"/>
                  </a:lnTo>
                  <a:lnTo>
                    <a:pt x="419100" y="673100"/>
                  </a:lnTo>
                  <a:lnTo>
                    <a:pt x="355600" y="673100"/>
                  </a:lnTo>
                  <a:lnTo>
                    <a:pt x="355600" y="660400"/>
                  </a:lnTo>
                  <a:lnTo>
                    <a:pt x="292100" y="660400"/>
                  </a:lnTo>
                  <a:lnTo>
                    <a:pt x="292100" y="647700"/>
                  </a:lnTo>
                  <a:lnTo>
                    <a:pt x="304800" y="647700"/>
                  </a:lnTo>
                  <a:lnTo>
                    <a:pt x="304800" y="635000"/>
                  </a:lnTo>
                  <a:lnTo>
                    <a:pt x="292100" y="635000"/>
                  </a:lnTo>
                  <a:lnTo>
                    <a:pt x="292100" y="647700"/>
                  </a:lnTo>
                  <a:lnTo>
                    <a:pt x="266700" y="647700"/>
                  </a:lnTo>
                  <a:lnTo>
                    <a:pt x="266700" y="622300"/>
                  </a:lnTo>
                  <a:lnTo>
                    <a:pt x="254000" y="6223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584200"/>
                  </a:lnTo>
                  <a:lnTo>
                    <a:pt x="228600" y="584200"/>
                  </a:lnTo>
                  <a:lnTo>
                    <a:pt x="228600" y="596900"/>
                  </a:lnTo>
                  <a:lnTo>
                    <a:pt x="215900" y="596900"/>
                  </a:lnTo>
                  <a:lnTo>
                    <a:pt x="215900" y="609600"/>
                  </a:lnTo>
                  <a:lnTo>
                    <a:pt x="203200" y="609600"/>
                  </a:lnTo>
                  <a:lnTo>
                    <a:pt x="203200" y="622300"/>
                  </a:lnTo>
                  <a:lnTo>
                    <a:pt x="215900" y="622300"/>
                  </a:lnTo>
                  <a:lnTo>
                    <a:pt x="215900" y="635000"/>
                  </a:lnTo>
                  <a:lnTo>
                    <a:pt x="203200" y="635000"/>
                  </a:lnTo>
                  <a:lnTo>
                    <a:pt x="203200" y="647700"/>
                  </a:lnTo>
                  <a:lnTo>
                    <a:pt x="177800" y="647700"/>
                  </a:lnTo>
                  <a:lnTo>
                    <a:pt x="177800" y="635000"/>
                  </a:lnTo>
                  <a:lnTo>
                    <a:pt x="165100" y="6350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60400"/>
                  </a:lnTo>
                  <a:lnTo>
                    <a:pt x="127000" y="660400"/>
                  </a:lnTo>
                  <a:lnTo>
                    <a:pt x="127000" y="647700"/>
                  </a:lnTo>
                  <a:lnTo>
                    <a:pt x="114300" y="647700"/>
                  </a:lnTo>
                  <a:lnTo>
                    <a:pt x="114300" y="660400"/>
                  </a:lnTo>
                  <a:lnTo>
                    <a:pt x="76200" y="660400"/>
                  </a:lnTo>
                  <a:lnTo>
                    <a:pt x="76200" y="647700"/>
                  </a:lnTo>
                  <a:lnTo>
                    <a:pt x="88900" y="647700"/>
                  </a:lnTo>
                  <a:lnTo>
                    <a:pt x="88900" y="635000"/>
                  </a:lnTo>
                  <a:lnTo>
                    <a:pt x="76200" y="635000"/>
                  </a:lnTo>
                  <a:lnTo>
                    <a:pt x="76200" y="609600"/>
                  </a:lnTo>
                  <a:lnTo>
                    <a:pt x="88900" y="609600"/>
                  </a:lnTo>
                  <a:lnTo>
                    <a:pt x="88900" y="596900"/>
                  </a:lnTo>
                  <a:lnTo>
                    <a:pt x="88900" y="596900"/>
                  </a:lnTo>
                  <a:lnTo>
                    <a:pt x="88900" y="584200"/>
                  </a:lnTo>
                  <a:lnTo>
                    <a:pt x="76200" y="571500"/>
                  </a:lnTo>
                  <a:lnTo>
                    <a:pt x="76200" y="546100"/>
                  </a:lnTo>
                  <a:lnTo>
                    <a:pt x="88900" y="546100"/>
                  </a:lnTo>
                  <a:lnTo>
                    <a:pt x="88900" y="520700"/>
                  </a:lnTo>
                  <a:lnTo>
                    <a:pt x="101600" y="520700"/>
                  </a:lnTo>
                  <a:lnTo>
                    <a:pt x="101600" y="495300"/>
                  </a:lnTo>
                  <a:lnTo>
                    <a:pt x="50800" y="495300"/>
                  </a:lnTo>
                  <a:lnTo>
                    <a:pt x="50800" y="482600"/>
                  </a:lnTo>
                  <a:lnTo>
                    <a:pt x="38100" y="482600"/>
                  </a:lnTo>
                  <a:lnTo>
                    <a:pt x="38100" y="469900"/>
                  </a:lnTo>
                  <a:lnTo>
                    <a:pt x="25400" y="469900"/>
                  </a:lnTo>
                  <a:lnTo>
                    <a:pt x="25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833C0C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9" name="terc_1204032_obj">
              <a:extLst>
                <a:ext uri="{FF2B5EF4-FFF2-40B4-BE49-F238E27FC236}">
                  <a16:creationId xmlns:a16="http://schemas.microsoft.com/office/drawing/2014/main" id="{244C3FD9-ACDF-6372-46D5-3439999788D8}"/>
                </a:ext>
              </a:extLst>
            </p:cNvPr>
            <p:cNvSpPr/>
            <p:nvPr/>
          </p:nvSpPr>
          <p:spPr>
            <a:xfrm>
              <a:off x="0" y="1068648"/>
              <a:ext cx="1108228" cy="1187388"/>
            </a:xfrm>
            <a:custGeom>
              <a:avLst/>
              <a:gdLst/>
              <a:ahLst/>
              <a:cxnLst/>
              <a:rect l="0" t="0" r="0" b="0"/>
              <a:pathLst>
                <a:path w="355601" h="381001">
                  <a:moveTo>
                    <a:pt x="0" y="203200"/>
                  </a:moveTo>
                  <a:lnTo>
                    <a:pt x="0" y="177800"/>
                  </a:ln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50800" y="139700"/>
                  </a:lnTo>
                  <a:lnTo>
                    <a:pt x="76200" y="114300"/>
                  </a:lnTo>
                  <a:lnTo>
                    <a:pt x="101600" y="114300"/>
                  </a:lnTo>
                  <a:lnTo>
                    <a:pt x="127000" y="88900"/>
                  </a:lnTo>
                  <a:lnTo>
                    <a:pt x="127000" y="63500"/>
                  </a:lnTo>
                  <a:lnTo>
                    <a:pt x="139700" y="63500"/>
                  </a:lnTo>
                  <a:lnTo>
                    <a:pt x="139700" y="38100"/>
                  </a:lnTo>
                  <a:lnTo>
                    <a:pt x="177800" y="0"/>
                  </a:lnTo>
                  <a:lnTo>
                    <a:pt x="228600" y="0"/>
                  </a:lnTo>
                  <a:lnTo>
                    <a:pt x="2413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38100"/>
                  </a:lnTo>
                  <a:lnTo>
                    <a:pt x="279400" y="38100"/>
                  </a:lnTo>
                  <a:lnTo>
                    <a:pt x="279400" y="50800"/>
                  </a:lnTo>
                  <a:lnTo>
                    <a:pt x="304800" y="76200"/>
                  </a:lnTo>
                  <a:lnTo>
                    <a:pt x="304800" y="88900"/>
                  </a:lnTo>
                  <a:lnTo>
                    <a:pt x="292100" y="88900"/>
                  </a:lnTo>
                  <a:lnTo>
                    <a:pt x="292100" y="101600"/>
                  </a:lnTo>
                  <a:lnTo>
                    <a:pt x="304800" y="101600"/>
                  </a:lnTo>
                  <a:lnTo>
                    <a:pt x="304800" y="114300"/>
                  </a:lnTo>
                  <a:lnTo>
                    <a:pt x="304800" y="114300"/>
                  </a:lnTo>
                  <a:lnTo>
                    <a:pt x="304800" y="127000"/>
                  </a:lnTo>
                  <a:lnTo>
                    <a:pt x="317500" y="127000"/>
                  </a:lnTo>
                  <a:lnTo>
                    <a:pt x="317500" y="139700"/>
                  </a:lnTo>
                  <a:lnTo>
                    <a:pt x="330200" y="139700"/>
                  </a:lnTo>
                  <a:lnTo>
                    <a:pt x="330200" y="152400"/>
                  </a:lnTo>
                  <a:lnTo>
                    <a:pt x="342900" y="152400"/>
                  </a:lnTo>
                  <a:lnTo>
                    <a:pt x="342900" y="165100"/>
                  </a:lnTo>
                  <a:lnTo>
                    <a:pt x="355600" y="165100"/>
                  </a:lnTo>
                  <a:lnTo>
                    <a:pt x="355600" y="177800"/>
                  </a:lnTo>
                  <a:lnTo>
                    <a:pt x="342900" y="177800"/>
                  </a:lnTo>
                  <a:lnTo>
                    <a:pt x="342900" y="190500"/>
                  </a:lnTo>
                  <a:lnTo>
                    <a:pt x="317500" y="190500"/>
                  </a:lnTo>
                  <a:lnTo>
                    <a:pt x="317500" y="203200"/>
                  </a:lnTo>
                  <a:lnTo>
                    <a:pt x="330200" y="203200"/>
                  </a:lnTo>
                  <a:lnTo>
                    <a:pt x="330200" y="228600"/>
                  </a:lnTo>
                  <a:lnTo>
                    <a:pt x="330200" y="228600"/>
                  </a:lnTo>
                  <a:lnTo>
                    <a:pt x="330200" y="254000"/>
                  </a:lnTo>
                  <a:lnTo>
                    <a:pt x="342900" y="254000"/>
                  </a:lnTo>
                  <a:lnTo>
                    <a:pt x="342900" y="279400"/>
                  </a:lnTo>
                  <a:lnTo>
                    <a:pt x="317500" y="279400"/>
                  </a:lnTo>
                  <a:lnTo>
                    <a:pt x="317500" y="292100"/>
                  </a:lnTo>
                  <a:lnTo>
                    <a:pt x="330200" y="292100"/>
                  </a:lnTo>
                  <a:lnTo>
                    <a:pt x="330200" y="317500"/>
                  </a:lnTo>
                  <a:lnTo>
                    <a:pt x="304800" y="317500"/>
                  </a:lnTo>
                  <a:lnTo>
                    <a:pt x="304800" y="330200"/>
                  </a:lnTo>
                  <a:lnTo>
                    <a:pt x="292100" y="330200"/>
                  </a:lnTo>
                  <a:lnTo>
                    <a:pt x="292100" y="342900"/>
                  </a:lnTo>
                  <a:lnTo>
                    <a:pt x="266700" y="342900"/>
                  </a:lnTo>
                  <a:lnTo>
                    <a:pt x="266700" y="355600"/>
                  </a:lnTo>
                  <a:lnTo>
                    <a:pt x="254000" y="355600"/>
                  </a:lnTo>
                  <a:lnTo>
                    <a:pt x="254000" y="368300"/>
                  </a:lnTo>
                  <a:lnTo>
                    <a:pt x="215900" y="368300"/>
                  </a:lnTo>
                  <a:lnTo>
                    <a:pt x="215900" y="355600"/>
                  </a:lnTo>
                  <a:lnTo>
                    <a:pt x="203200" y="355600"/>
                  </a:lnTo>
                  <a:lnTo>
                    <a:pt x="203200" y="342900"/>
                  </a:lnTo>
                  <a:lnTo>
                    <a:pt x="190500" y="342900"/>
                  </a:lnTo>
                  <a:lnTo>
                    <a:pt x="190500" y="342900"/>
                  </a:lnTo>
                  <a:lnTo>
                    <a:pt x="152400" y="342900"/>
                  </a:lnTo>
                  <a:lnTo>
                    <a:pt x="152400" y="355600"/>
                  </a:lnTo>
                  <a:lnTo>
                    <a:pt x="139700" y="355600"/>
                  </a:lnTo>
                  <a:lnTo>
                    <a:pt x="139700" y="368300"/>
                  </a:lnTo>
                  <a:lnTo>
                    <a:pt x="101600" y="368300"/>
                  </a:lnTo>
                  <a:lnTo>
                    <a:pt x="101600" y="381000"/>
                  </a:lnTo>
                  <a:lnTo>
                    <a:pt x="76200" y="381000"/>
                  </a:lnTo>
                  <a:lnTo>
                    <a:pt x="76200" y="368300"/>
                  </a:lnTo>
                  <a:lnTo>
                    <a:pt x="63500" y="368300"/>
                  </a:lnTo>
                  <a:lnTo>
                    <a:pt x="63500" y="292100"/>
                  </a:lnTo>
                  <a:lnTo>
                    <a:pt x="50800" y="292100"/>
                  </a:lnTo>
                  <a:lnTo>
                    <a:pt x="50800" y="279400"/>
                  </a:lnTo>
                  <a:lnTo>
                    <a:pt x="38100" y="279400"/>
                  </a:lnTo>
                  <a:lnTo>
                    <a:pt x="38100" y="266700"/>
                  </a:lnTo>
                  <a:lnTo>
                    <a:pt x="25400" y="266700"/>
                  </a:lnTo>
                  <a:lnTo>
                    <a:pt x="25400" y="254000"/>
                  </a:lnTo>
                  <a:lnTo>
                    <a:pt x="12700" y="254000"/>
                  </a:lnTo>
                  <a:lnTo>
                    <a:pt x="12700" y="241300"/>
                  </a:lnTo>
                  <a:lnTo>
                    <a:pt x="0" y="241300"/>
                  </a:lnTo>
                  <a:close/>
                </a:path>
              </a:pathLst>
            </a:custGeom>
            <a:solidFill>
              <a:srgbClr val="F8CBAD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10" name="terc_1204042_obj">
              <a:extLst>
                <a:ext uri="{FF2B5EF4-FFF2-40B4-BE49-F238E27FC236}">
                  <a16:creationId xmlns:a16="http://schemas.microsoft.com/office/drawing/2014/main" id="{C174F9AD-BF99-F5B8-7C38-05467F00DDA1}"/>
                </a:ext>
              </a:extLst>
            </p:cNvPr>
            <p:cNvSpPr/>
            <p:nvPr/>
          </p:nvSpPr>
          <p:spPr>
            <a:xfrm>
              <a:off x="1662340" y="633275"/>
              <a:ext cx="1147809" cy="1068649"/>
            </a:xfrm>
            <a:custGeom>
              <a:avLst/>
              <a:gdLst/>
              <a:ahLst/>
              <a:cxnLst/>
              <a:rect l="0" t="0" r="0" b="0"/>
              <a:pathLst>
                <a:path w="368301" h="342901">
                  <a:moveTo>
                    <a:pt x="0" y="241300"/>
                  </a:moveTo>
                  <a:lnTo>
                    <a:pt x="0" y="228600"/>
                  </a:lnTo>
                  <a:lnTo>
                    <a:pt x="38100" y="228600"/>
                  </a:lnTo>
                  <a:lnTo>
                    <a:pt x="38100" y="177800"/>
                  </a:lnTo>
                  <a:lnTo>
                    <a:pt x="38100" y="177800"/>
                  </a:lnTo>
                  <a:lnTo>
                    <a:pt x="38100" y="139700"/>
                  </a:lnTo>
                  <a:lnTo>
                    <a:pt x="50800" y="139700"/>
                  </a:lnTo>
                  <a:lnTo>
                    <a:pt x="50800" y="152400"/>
                  </a:lnTo>
                  <a:lnTo>
                    <a:pt x="63500" y="152400"/>
                  </a:lnTo>
                  <a:lnTo>
                    <a:pt x="76200" y="139700"/>
                  </a:lnTo>
                  <a:lnTo>
                    <a:pt x="76200" y="101600"/>
                  </a:lnTo>
                  <a:lnTo>
                    <a:pt x="63500" y="88900"/>
                  </a:lnTo>
                  <a:lnTo>
                    <a:pt x="88900" y="88900"/>
                  </a:lnTo>
                  <a:lnTo>
                    <a:pt x="88900" y="76200"/>
                  </a:lnTo>
                  <a:lnTo>
                    <a:pt x="101600" y="63500"/>
                  </a:lnTo>
                  <a:lnTo>
                    <a:pt x="101600" y="38100"/>
                  </a:lnTo>
                  <a:lnTo>
                    <a:pt x="114300" y="25400"/>
                  </a:lnTo>
                  <a:lnTo>
                    <a:pt x="114300" y="12700"/>
                  </a:lnTo>
                  <a:lnTo>
                    <a:pt x="139700" y="12700"/>
                  </a:lnTo>
                  <a:lnTo>
                    <a:pt x="139700" y="0"/>
                  </a:lnTo>
                  <a:lnTo>
                    <a:pt x="165100" y="0"/>
                  </a:lnTo>
                  <a:lnTo>
                    <a:pt x="165100" y="12700"/>
                  </a:lnTo>
                  <a:lnTo>
                    <a:pt x="241300" y="12700"/>
                  </a:lnTo>
                  <a:lnTo>
                    <a:pt x="254000" y="0"/>
                  </a:lnTo>
                  <a:lnTo>
                    <a:pt x="254000" y="12700"/>
                  </a:lnTo>
                  <a:lnTo>
                    <a:pt x="304800" y="12700"/>
                  </a:lnTo>
                  <a:lnTo>
                    <a:pt x="304800" y="63500"/>
                  </a:lnTo>
                  <a:lnTo>
                    <a:pt x="279400" y="63500"/>
                  </a:lnTo>
                  <a:lnTo>
                    <a:pt x="279400" y="76200"/>
                  </a:lnTo>
                  <a:lnTo>
                    <a:pt x="304800" y="76200"/>
                  </a:lnTo>
                  <a:lnTo>
                    <a:pt x="304800" y="114300"/>
                  </a:lnTo>
                  <a:lnTo>
                    <a:pt x="317500" y="114300"/>
                  </a:lnTo>
                  <a:lnTo>
                    <a:pt x="330200" y="139700"/>
                  </a:lnTo>
                  <a:lnTo>
                    <a:pt x="304800" y="139700"/>
                  </a:lnTo>
                  <a:lnTo>
                    <a:pt x="292100" y="152400"/>
                  </a:lnTo>
                  <a:lnTo>
                    <a:pt x="254000" y="152400"/>
                  </a:lnTo>
                  <a:lnTo>
                    <a:pt x="254000" y="165100"/>
                  </a:lnTo>
                  <a:lnTo>
                    <a:pt x="266700" y="165100"/>
                  </a:lnTo>
                  <a:lnTo>
                    <a:pt x="266700" y="190500"/>
                  </a:lnTo>
                  <a:lnTo>
                    <a:pt x="304800" y="190500"/>
                  </a:lnTo>
                  <a:lnTo>
                    <a:pt x="304800" y="203200"/>
                  </a:lnTo>
                  <a:lnTo>
                    <a:pt x="330200" y="203200"/>
                  </a:lnTo>
                  <a:lnTo>
                    <a:pt x="330200" y="215900"/>
                  </a:lnTo>
                  <a:lnTo>
                    <a:pt x="342900" y="2159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92100"/>
                  </a:lnTo>
                  <a:lnTo>
                    <a:pt x="368300" y="292100"/>
                  </a:lnTo>
                  <a:lnTo>
                    <a:pt x="368300" y="304800"/>
                  </a:lnTo>
                  <a:lnTo>
                    <a:pt x="355600" y="292100"/>
                  </a:lnTo>
                  <a:lnTo>
                    <a:pt x="355600" y="304800"/>
                  </a:lnTo>
                  <a:lnTo>
                    <a:pt x="330200" y="304800"/>
                  </a:lnTo>
                  <a:lnTo>
                    <a:pt x="317500" y="317500"/>
                  </a:lnTo>
                  <a:lnTo>
                    <a:pt x="304800" y="317500"/>
                  </a:lnTo>
                  <a:lnTo>
                    <a:pt x="292100" y="304800"/>
                  </a:lnTo>
                  <a:lnTo>
                    <a:pt x="279400" y="304800"/>
                  </a:lnTo>
                  <a:lnTo>
                    <a:pt x="279400" y="292100"/>
                  </a:lnTo>
                  <a:lnTo>
                    <a:pt x="241300" y="292100"/>
                  </a:lnTo>
                  <a:lnTo>
                    <a:pt x="241300" y="304800"/>
                  </a:lnTo>
                  <a:lnTo>
                    <a:pt x="152400" y="304800"/>
                  </a:lnTo>
                  <a:lnTo>
                    <a:pt x="139700" y="317500"/>
                  </a:lnTo>
                  <a:lnTo>
                    <a:pt x="101600" y="317500"/>
                  </a:lnTo>
                  <a:lnTo>
                    <a:pt x="101600" y="330200"/>
                  </a:lnTo>
                  <a:lnTo>
                    <a:pt x="88900" y="330200"/>
                  </a:lnTo>
                  <a:lnTo>
                    <a:pt x="88900" y="342900"/>
                  </a:lnTo>
                  <a:lnTo>
                    <a:pt x="63500" y="342900"/>
                  </a:lnTo>
                  <a:lnTo>
                    <a:pt x="63500" y="342900"/>
                  </a:lnTo>
                  <a:lnTo>
                    <a:pt x="50800" y="342900"/>
                  </a:lnTo>
                  <a:lnTo>
                    <a:pt x="50800" y="317500"/>
                  </a:lnTo>
                  <a:lnTo>
                    <a:pt x="38100" y="317500"/>
                  </a:lnTo>
                  <a:lnTo>
                    <a:pt x="38100" y="292100"/>
                  </a:lnTo>
                  <a:lnTo>
                    <a:pt x="25400" y="292100"/>
                  </a:lnTo>
                  <a:lnTo>
                    <a:pt x="25400" y="266700"/>
                  </a:lnTo>
                  <a:lnTo>
                    <a:pt x="12700" y="266700"/>
                  </a:lnTo>
                  <a:lnTo>
                    <a:pt x="12700" y="254000"/>
                  </a:lnTo>
                  <a:lnTo>
                    <a:pt x="0" y="254000"/>
                  </a:lnTo>
                  <a:close/>
                </a:path>
              </a:pathLst>
            </a:custGeom>
            <a:solidFill>
              <a:srgbClr val="F8CBAD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11" name="terc_1204052_obj">
              <a:extLst>
                <a:ext uri="{FF2B5EF4-FFF2-40B4-BE49-F238E27FC236}">
                  <a16:creationId xmlns:a16="http://schemas.microsoft.com/office/drawing/2014/main" id="{6C8A174D-B6F8-2795-1D58-1841ABFC9BBB}"/>
                </a:ext>
              </a:extLst>
            </p:cNvPr>
            <p:cNvSpPr/>
            <p:nvPr/>
          </p:nvSpPr>
          <p:spPr>
            <a:xfrm>
              <a:off x="989488" y="1543601"/>
              <a:ext cx="1543606" cy="1385288"/>
            </a:xfrm>
            <a:custGeom>
              <a:avLst/>
              <a:gdLst/>
              <a:ahLst/>
              <a:cxnLst/>
              <a:rect l="0" t="0" r="0" b="0"/>
              <a:pathLst>
                <a:path w="495301" h="444501">
                  <a:moveTo>
                    <a:pt x="0" y="127000"/>
                  </a:moveTo>
                  <a:lnTo>
                    <a:pt x="25400" y="127000"/>
                  </a:lnTo>
                  <a:lnTo>
                    <a:pt x="25400" y="101600"/>
                  </a:lnTo>
                  <a:lnTo>
                    <a:pt x="12700" y="101600"/>
                  </a:lnTo>
                  <a:lnTo>
                    <a:pt x="12700" y="76200"/>
                  </a:lnTo>
                  <a:lnTo>
                    <a:pt x="12700" y="76200"/>
                  </a:lnTo>
                  <a:lnTo>
                    <a:pt x="12700" y="50800"/>
                  </a:lnTo>
                  <a:lnTo>
                    <a:pt x="76200" y="50800"/>
                  </a:lnTo>
                  <a:lnTo>
                    <a:pt x="76200" y="63500"/>
                  </a:lnTo>
                  <a:lnTo>
                    <a:pt x="127000" y="63500"/>
                  </a:lnTo>
                  <a:lnTo>
                    <a:pt x="139700" y="50800"/>
                  </a:lnTo>
                  <a:lnTo>
                    <a:pt x="139700" y="63500"/>
                  </a:lnTo>
                  <a:lnTo>
                    <a:pt x="165100" y="63500"/>
                  </a:lnTo>
                  <a:lnTo>
                    <a:pt x="177800" y="76200"/>
                  </a:lnTo>
                  <a:lnTo>
                    <a:pt x="177800" y="88900"/>
                  </a:lnTo>
                  <a:lnTo>
                    <a:pt x="228600" y="88900"/>
                  </a:lnTo>
                  <a:lnTo>
                    <a:pt x="228600" y="76200"/>
                  </a:lnTo>
                  <a:lnTo>
                    <a:pt x="254000" y="76200"/>
                  </a:lnTo>
                  <a:lnTo>
                    <a:pt x="254000" y="63500"/>
                  </a:lnTo>
                  <a:lnTo>
                    <a:pt x="279400" y="63500"/>
                  </a:lnTo>
                  <a:lnTo>
                    <a:pt x="279400" y="50800"/>
                  </a:lnTo>
                  <a:lnTo>
                    <a:pt x="304800" y="508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25400"/>
                  </a:lnTo>
                  <a:lnTo>
                    <a:pt x="355600" y="25400"/>
                  </a:lnTo>
                  <a:lnTo>
                    <a:pt x="368300" y="12700"/>
                  </a:lnTo>
                  <a:lnTo>
                    <a:pt x="457200" y="12700"/>
                  </a:lnTo>
                  <a:lnTo>
                    <a:pt x="457200" y="0"/>
                  </a:lnTo>
                  <a:lnTo>
                    <a:pt x="495300" y="0"/>
                  </a:lnTo>
                  <a:lnTo>
                    <a:pt x="495300" y="12700"/>
                  </a:lnTo>
                  <a:lnTo>
                    <a:pt x="495300" y="12700"/>
                  </a:lnTo>
                  <a:lnTo>
                    <a:pt x="495300" y="25400"/>
                  </a:lnTo>
                  <a:lnTo>
                    <a:pt x="482600" y="25400"/>
                  </a:lnTo>
                  <a:lnTo>
                    <a:pt x="482600" y="50800"/>
                  </a:lnTo>
                  <a:lnTo>
                    <a:pt x="469900" y="50800"/>
                  </a:lnTo>
                  <a:lnTo>
                    <a:pt x="469900" y="63500"/>
                  </a:lnTo>
                  <a:lnTo>
                    <a:pt x="457200" y="63500"/>
                  </a:lnTo>
                  <a:lnTo>
                    <a:pt x="457200" y="127000"/>
                  </a:lnTo>
                  <a:lnTo>
                    <a:pt x="469900" y="127000"/>
                  </a:lnTo>
                  <a:lnTo>
                    <a:pt x="469900" y="152400"/>
                  </a:lnTo>
                  <a:lnTo>
                    <a:pt x="482600" y="152400"/>
                  </a:lnTo>
                  <a:lnTo>
                    <a:pt x="482600" y="177800"/>
                  </a:lnTo>
                  <a:lnTo>
                    <a:pt x="469900" y="177800"/>
                  </a:lnTo>
                  <a:lnTo>
                    <a:pt x="469900" y="215900"/>
                  </a:lnTo>
                  <a:lnTo>
                    <a:pt x="469900" y="215900"/>
                  </a:lnTo>
                  <a:lnTo>
                    <a:pt x="469900" y="241300"/>
                  </a:lnTo>
                  <a:lnTo>
                    <a:pt x="457200" y="241300"/>
                  </a:lnTo>
                  <a:lnTo>
                    <a:pt x="457200" y="292100"/>
                  </a:lnTo>
                  <a:lnTo>
                    <a:pt x="393700" y="292100"/>
                  </a:lnTo>
                  <a:lnTo>
                    <a:pt x="393700" y="304800"/>
                  </a:lnTo>
                  <a:lnTo>
                    <a:pt x="381000" y="304800"/>
                  </a:lnTo>
                  <a:lnTo>
                    <a:pt x="381000" y="317500"/>
                  </a:lnTo>
                  <a:lnTo>
                    <a:pt x="355600" y="317500"/>
                  </a:lnTo>
                  <a:lnTo>
                    <a:pt x="355600" y="342900"/>
                  </a:lnTo>
                  <a:lnTo>
                    <a:pt x="381000" y="342900"/>
                  </a:lnTo>
                  <a:lnTo>
                    <a:pt x="381000" y="368300"/>
                  </a:lnTo>
                  <a:lnTo>
                    <a:pt x="393700" y="368300"/>
                  </a:lnTo>
                  <a:lnTo>
                    <a:pt x="393700" y="393700"/>
                  </a:lnTo>
                  <a:lnTo>
                    <a:pt x="381000" y="393700"/>
                  </a:lnTo>
                  <a:lnTo>
                    <a:pt x="368300" y="406400"/>
                  </a:lnTo>
                  <a:lnTo>
                    <a:pt x="330200" y="406400"/>
                  </a:lnTo>
                  <a:lnTo>
                    <a:pt x="330200" y="419100"/>
                  </a:lnTo>
                  <a:lnTo>
                    <a:pt x="317500" y="419100"/>
                  </a:lnTo>
                  <a:lnTo>
                    <a:pt x="317500" y="431800"/>
                  </a:lnTo>
                  <a:lnTo>
                    <a:pt x="292100" y="431800"/>
                  </a:lnTo>
                  <a:lnTo>
                    <a:pt x="292100" y="419100"/>
                  </a:lnTo>
                  <a:lnTo>
                    <a:pt x="254000" y="419100"/>
                  </a:lnTo>
                  <a:lnTo>
                    <a:pt x="254000" y="431800"/>
                  </a:lnTo>
                  <a:lnTo>
                    <a:pt x="241300" y="431800"/>
                  </a:lnTo>
                  <a:lnTo>
                    <a:pt x="241300" y="444500"/>
                  </a:lnTo>
                  <a:lnTo>
                    <a:pt x="215900" y="444500"/>
                  </a:lnTo>
                  <a:lnTo>
                    <a:pt x="215900" y="431800"/>
                  </a:lnTo>
                  <a:lnTo>
                    <a:pt x="203200" y="431800"/>
                  </a:lnTo>
                  <a:lnTo>
                    <a:pt x="203200" y="444500"/>
                  </a:lnTo>
                  <a:lnTo>
                    <a:pt x="139700" y="444500"/>
                  </a:lnTo>
                  <a:lnTo>
                    <a:pt x="139700" y="431800"/>
                  </a:lnTo>
                  <a:lnTo>
                    <a:pt x="114300" y="431800"/>
                  </a:lnTo>
                  <a:lnTo>
                    <a:pt x="114300" y="419100"/>
                  </a:lnTo>
                  <a:lnTo>
                    <a:pt x="101600" y="419100"/>
                  </a:lnTo>
                  <a:lnTo>
                    <a:pt x="101600" y="406400"/>
                  </a:lnTo>
                  <a:lnTo>
                    <a:pt x="114300" y="406400"/>
                  </a:lnTo>
                  <a:lnTo>
                    <a:pt x="114300" y="381000"/>
                  </a:lnTo>
                  <a:lnTo>
                    <a:pt x="127000" y="381000"/>
                  </a:lnTo>
                  <a:lnTo>
                    <a:pt x="127000" y="368300"/>
                  </a:lnTo>
                  <a:lnTo>
                    <a:pt x="127000" y="368300"/>
                  </a:lnTo>
                  <a:lnTo>
                    <a:pt x="127000" y="342900"/>
                  </a:lnTo>
                  <a:lnTo>
                    <a:pt x="127000" y="342900"/>
                  </a:lnTo>
                  <a:lnTo>
                    <a:pt x="127000" y="304800"/>
                  </a:lnTo>
                  <a:lnTo>
                    <a:pt x="139700" y="304800"/>
                  </a:lnTo>
                  <a:lnTo>
                    <a:pt x="139700" y="292100"/>
                  </a:lnTo>
                  <a:lnTo>
                    <a:pt x="127000" y="292100"/>
                  </a:lnTo>
                  <a:lnTo>
                    <a:pt x="127000" y="279400"/>
                  </a:lnTo>
                  <a:lnTo>
                    <a:pt x="114300" y="279400"/>
                  </a:lnTo>
                  <a:lnTo>
                    <a:pt x="114300" y="266700"/>
                  </a:lnTo>
                  <a:lnTo>
                    <a:pt x="101600" y="266700"/>
                  </a:lnTo>
                  <a:lnTo>
                    <a:pt x="101600" y="241300"/>
                  </a:lnTo>
                  <a:lnTo>
                    <a:pt x="63500" y="241300"/>
                  </a:lnTo>
                  <a:lnTo>
                    <a:pt x="635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25400" y="190500"/>
                  </a:lnTo>
                  <a:lnTo>
                    <a:pt x="25400" y="177800"/>
                  </a:lnTo>
                  <a:lnTo>
                    <a:pt x="0" y="177800"/>
                  </a:lnTo>
                  <a:lnTo>
                    <a:pt x="0" y="165100"/>
                  </a:lnTo>
                  <a:lnTo>
                    <a:pt x="12700" y="165100"/>
                  </a:lnTo>
                  <a:lnTo>
                    <a:pt x="12700" y="139700"/>
                  </a:lnTo>
                  <a:lnTo>
                    <a:pt x="0" y="139700"/>
                  </a:lnTo>
                  <a:close/>
                </a:path>
              </a:pathLst>
            </a:custGeom>
            <a:solidFill>
              <a:srgbClr val="F4B084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13" name="terc_1204062_obj">
              <a:extLst>
                <a:ext uri="{FF2B5EF4-FFF2-40B4-BE49-F238E27FC236}">
                  <a16:creationId xmlns:a16="http://schemas.microsoft.com/office/drawing/2014/main" id="{49B8C1BC-F639-5221-466F-864B108A0045}"/>
                </a:ext>
              </a:extLst>
            </p:cNvPr>
            <p:cNvSpPr/>
            <p:nvPr/>
          </p:nvSpPr>
          <p:spPr>
            <a:xfrm>
              <a:off x="3047624" y="1424865"/>
              <a:ext cx="1187387" cy="2176880"/>
            </a:xfrm>
            <a:custGeom>
              <a:avLst/>
              <a:gdLst/>
              <a:ahLst/>
              <a:cxnLst/>
              <a:rect l="0" t="0" r="0" b="0"/>
              <a:pathLst>
                <a:path w="381001" h="698501">
                  <a:moveTo>
                    <a:pt x="0" y="88900"/>
                  </a:moveTo>
                  <a:lnTo>
                    <a:pt x="0" y="63500"/>
                  </a:lnTo>
                  <a:lnTo>
                    <a:pt x="12700" y="63500"/>
                  </a:lnTo>
                  <a:lnTo>
                    <a:pt x="12700" y="50800"/>
                  </a:lnTo>
                  <a:lnTo>
                    <a:pt x="25400" y="50800"/>
                  </a:lnTo>
                  <a:lnTo>
                    <a:pt x="25400" y="38100"/>
                  </a:lnTo>
                  <a:lnTo>
                    <a:pt x="50800" y="38100"/>
                  </a:lnTo>
                  <a:lnTo>
                    <a:pt x="50800" y="25400"/>
                  </a:lnTo>
                  <a:lnTo>
                    <a:pt x="63500" y="25400"/>
                  </a:lnTo>
                  <a:lnTo>
                    <a:pt x="63500" y="0"/>
                  </a:lnTo>
                  <a:lnTo>
                    <a:pt x="76200" y="0"/>
                  </a:lnTo>
                  <a:lnTo>
                    <a:pt x="76200" y="0"/>
                  </a:lnTo>
                  <a:lnTo>
                    <a:pt x="101600" y="0"/>
                  </a:lnTo>
                  <a:lnTo>
                    <a:pt x="101600" y="12700"/>
                  </a:lnTo>
                  <a:lnTo>
                    <a:pt x="114300" y="12700"/>
                  </a:lnTo>
                  <a:lnTo>
                    <a:pt x="114300" y="25400"/>
                  </a:lnTo>
                  <a:lnTo>
                    <a:pt x="127000" y="25400"/>
                  </a:lnTo>
                  <a:lnTo>
                    <a:pt x="127000" y="38100"/>
                  </a:lnTo>
                  <a:lnTo>
                    <a:pt x="139700" y="38100"/>
                  </a:lnTo>
                  <a:lnTo>
                    <a:pt x="139700" y="50800"/>
                  </a:lnTo>
                  <a:lnTo>
                    <a:pt x="152400" y="50800"/>
                  </a:lnTo>
                  <a:lnTo>
                    <a:pt x="152400" y="63500"/>
                  </a:lnTo>
                  <a:lnTo>
                    <a:pt x="165100" y="63500"/>
                  </a:lnTo>
                  <a:lnTo>
                    <a:pt x="165100" y="50800"/>
                  </a:lnTo>
                  <a:lnTo>
                    <a:pt x="177800" y="50800"/>
                  </a:lnTo>
                  <a:lnTo>
                    <a:pt x="177800" y="38100"/>
                  </a:lnTo>
                  <a:lnTo>
                    <a:pt x="190500" y="38100"/>
                  </a:lnTo>
                  <a:lnTo>
                    <a:pt x="190500" y="25400"/>
                  </a:lnTo>
                  <a:lnTo>
                    <a:pt x="203200" y="25400"/>
                  </a:lnTo>
                  <a:lnTo>
                    <a:pt x="203200" y="12700"/>
                  </a:lnTo>
                  <a:lnTo>
                    <a:pt x="215900" y="12700"/>
                  </a:lnTo>
                  <a:lnTo>
                    <a:pt x="215900" y="0"/>
                  </a:lnTo>
                  <a:lnTo>
                    <a:pt x="228600" y="0"/>
                  </a:lnTo>
                  <a:lnTo>
                    <a:pt x="2286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12700"/>
                  </a:lnTo>
                  <a:lnTo>
                    <a:pt x="279400" y="12700"/>
                  </a:lnTo>
                  <a:lnTo>
                    <a:pt x="279400" y="25400"/>
                  </a:lnTo>
                  <a:lnTo>
                    <a:pt x="304800" y="254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50800"/>
                  </a:lnTo>
                  <a:lnTo>
                    <a:pt x="330200" y="50800"/>
                  </a:lnTo>
                  <a:lnTo>
                    <a:pt x="330200" y="63500"/>
                  </a:lnTo>
                  <a:lnTo>
                    <a:pt x="342900" y="63500"/>
                  </a:lnTo>
                  <a:lnTo>
                    <a:pt x="342900" y="76200"/>
                  </a:lnTo>
                  <a:lnTo>
                    <a:pt x="381000" y="76200"/>
                  </a:lnTo>
                  <a:lnTo>
                    <a:pt x="381000" y="88900"/>
                  </a:lnTo>
                  <a:lnTo>
                    <a:pt x="381000" y="88900"/>
                  </a:lnTo>
                  <a:lnTo>
                    <a:pt x="381000" y="101600"/>
                  </a:lnTo>
                  <a:lnTo>
                    <a:pt x="266700" y="101600"/>
                  </a:lnTo>
                  <a:lnTo>
                    <a:pt x="266700" y="114300"/>
                  </a:lnTo>
                  <a:lnTo>
                    <a:pt x="279400" y="114300"/>
                  </a:lnTo>
                  <a:lnTo>
                    <a:pt x="279400" y="127000"/>
                  </a:lnTo>
                  <a:lnTo>
                    <a:pt x="292100" y="127000"/>
                  </a:lnTo>
                  <a:lnTo>
                    <a:pt x="292100" y="139700"/>
                  </a:lnTo>
                  <a:lnTo>
                    <a:pt x="304800" y="139700"/>
                  </a:lnTo>
                  <a:lnTo>
                    <a:pt x="304800" y="165100"/>
                  </a:lnTo>
                  <a:lnTo>
                    <a:pt x="330200" y="165100"/>
                  </a:lnTo>
                  <a:lnTo>
                    <a:pt x="330200" y="203200"/>
                  </a:lnTo>
                  <a:lnTo>
                    <a:pt x="342900" y="2032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66700"/>
                  </a:lnTo>
                  <a:lnTo>
                    <a:pt x="342900" y="266700"/>
                  </a:lnTo>
                  <a:lnTo>
                    <a:pt x="342900" y="279400"/>
                  </a:lnTo>
                  <a:lnTo>
                    <a:pt x="355600" y="279400"/>
                  </a:lnTo>
                  <a:lnTo>
                    <a:pt x="355600" y="355600"/>
                  </a:lnTo>
                  <a:lnTo>
                    <a:pt x="342900" y="355600"/>
                  </a:lnTo>
                  <a:lnTo>
                    <a:pt x="342900" y="381000"/>
                  </a:lnTo>
                  <a:lnTo>
                    <a:pt x="355600" y="381000"/>
                  </a:lnTo>
                  <a:lnTo>
                    <a:pt x="368300" y="393700"/>
                  </a:lnTo>
                  <a:lnTo>
                    <a:pt x="355600" y="393700"/>
                  </a:lnTo>
                  <a:lnTo>
                    <a:pt x="355600" y="419100"/>
                  </a:lnTo>
                  <a:lnTo>
                    <a:pt x="342900" y="431800"/>
                  </a:lnTo>
                  <a:lnTo>
                    <a:pt x="342900" y="457200"/>
                  </a:lnTo>
                  <a:lnTo>
                    <a:pt x="330200" y="4572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533400"/>
                  </a:lnTo>
                  <a:lnTo>
                    <a:pt x="304800" y="533400"/>
                  </a:lnTo>
                  <a:lnTo>
                    <a:pt x="292100" y="546100"/>
                  </a:lnTo>
                  <a:lnTo>
                    <a:pt x="292100" y="558800"/>
                  </a:lnTo>
                  <a:lnTo>
                    <a:pt x="266700" y="558800"/>
                  </a:lnTo>
                  <a:lnTo>
                    <a:pt x="266700" y="571500"/>
                  </a:lnTo>
                  <a:lnTo>
                    <a:pt x="254000" y="5715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635000"/>
                  </a:lnTo>
                  <a:lnTo>
                    <a:pt x="266700" y="635000"/>
                  </a:lnTo>
                  <a:lnTo>
                    <a:pt x="266700" y="647700"/>
                  </a:lnTo>
                  <a:lnTo>
                    <a:pt x="279400" y="647700"/>
                  </a:lnTo>
                  <a:lnTo>
                    <a:pt x="279400" y="685800"/>
                  </a:lnTo>
                  <a:lnTo>
                    <a:pt x="203200" y="685800"/>
                  </a:lnTo>
                  <a:lnTo>
                    <a:pt x="190500" y="698500"/>
                  </a:lnTo>
                  <a:lnTo>
                    <a:pt x="190500" y="685800"/>
                  </a:lnTo>
                  <a:lnTo>
                    <a:pt x="177800" y="685800"/>
                  </a:lnTo>
                  <a:lnTo>
                    <a:pt x="177800" y="673100"/>
                  </a:lnTo>
                  <a:lnTo>
                    <a:pt x="190500" y="673100"/>
                  </a:lnTo>
                  <a:lnTo>
                    <a:pt x="190500" y="660400"/>
                  </a:lnTo>
                  <a:lnTo>
                    <a:pt x="165100" y="6604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35000"/>
                  </a:lnTo>
                  <a:lnTo>
                    <a:pt x="114300" y="635000"/>
                  </a:lnTo>
                  <a:lnTo>
                    <a:pt x="114300" y="622300"/>
                  </a:lnTo>
                  <a:lnTo>
                    <a:pt x="88900" y="622300"/>
                  </a:lnTo>
                  <a:lnTo>
                    <a:pt x="88900" y="609600"/>
                  </a:lnTo>
                  <a:lnTo>
                    <a:pt x="76200" y="609600"/>
                  </a:lnTo>
                  <a:lnTo>
                    <a:pt x="76200" y="520700"/>
                  </a:lnTo>
                  <a:lnTo>
                    <a:pt x="63500" y="520700"/>
                  </a:lnTo>
                  <a:lnTo>
                    <a:pt x="63500" y="508000"/>
                  </a:lnTo>
                  <a:lnTo>
                    <a:pt x="50800" y="508000"/>
                  </a:lnTo>
                  <a:lnTo>
                    <a:pt x="50800" y="495300"/>
                  </a:lnTo>
                  <a:lnTo>
                    <a:pt x="63500" y="495300"/>
                  </a:lnTo>
                  <a:lnTo>
                    <a:pt x="76200" y="482600"/>
                  </a:lnTo>
                  <a:lnTo>
                    <a:pt x="76200" y="457200"/>
                  </a:lnTo>
                  <a:lnTo>
                    <a:pt x="88900" y="457200"/>
                  </a:lnTo>
                  <a:lnTo>
                    <a:pt x="88900" y="444500"/>
                  </a:lnTo>
                  <a:lnTo>
                    <a:pt x="114300" y="444500"/>
                  </a:lnTo>
                  <a:lnTo>
                    <a:pt x="114300" y="431800"/>
                  </a:lnTo>
                  <a:lnTo>
                    <a:pt x="127000" y="431800"/>
                  </a:lnTo>
                  <a:lnTo>
                    <a:pt x="127000" y="419100"/>
                  </a:lnTo>
                  <a:lnTo>
                    <a:pt x="114300" y="419100"/>
                  </a:lnTo>
                  <a:lnTo>
                    <a:pt x="114300" y="406400"/>
                  </a:lnTo>
                  <a:lnTo>
                    <a:pt x="127000" y="406400"/>
                  </a:lnTo>
                  <a:lnTo>
                    <a:pt x="127000" y="393700"/>
                  </a:lnTo>
                  <a:lnTo>
                    <a:pt x="127000" y="393700"/>
                  </a:lnTo>
                  <a:lnTo>
                    <a:pt x="127000" y="355600"/>
                  </a:lnTo>
                  <a:lnTo>
                    <a:pt x="101600" y="355600"/>
                  </a:lnTo>
                  <a:lnTo>
                    <a:pt x="101600" y="342900"/>
                  </a:lnTo>
                  <a:lnTo>
                    <a:pt x="63500" y="342900"/>
                  </a:lnTo>
                  <a:lnTo>
                    <a:pt x="63500" y="317500"/>
                  </a:lnTo>
                  <a:lnTo>
                    <a:pt x="88900" y="317500"/>
                  </a:lnTo>
                  <a:lnTo>
                    <a:pt x="88900" y="292100"/>
                  </a:lnTo>
                  <a:lnTo>
                    <a:pt x="101600" y="292100"/>
                  </a:lnTo>
                  <a:lnTo>
                    <a:pt x="101600" y="266700"/>
                  </a:lnTo>
                  <a:lnTo>
                    <a:pt x="114300" y="266700"/>
                  </a:lnTo>
                  <a:lnTo>
                    <a:pt x="114300" y="254000"/>
                  </a:lnTo>
                  <a:lnTo>
                    <a:pt x="101600" y="254000"/>
                  </a:lnTo>
                  <a:lnTo>
                    <a:pt x="88900" y="241300"/>
                  </a:lnTo>
                  <a:lnTo>
                    <a:pt x="76200" y="241300"/>
                  </a:lnTo>
                  <a:lnTo>
                    <a:pt x="76200" y="228600"/>
                  </a:lnTo>
                  <a:lnTo>
                    <a:pt x="76200" y="228600"/>
                  </a:lnTo>
                  <a:lnTo>
                    <a:pt x="762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63500" y="190500"/>
                  </a:lnTo>
                  <a:lnTo>
                    <a:pt x="63500" y="177800"/>
                  </a:lnTo>
                  <a:lnTo>
                    <a:pt x="50800" y="177800"/>
                  </a:lnTo>
                  <a:lnTo>
                    <a:pt x="50800" y="127000"/>
                  </a:lnTo>
                  <a:lnTo>
                    <a:pt x="38100" y="127000"/>
                  </a:lnTo>
                  <a:lnTo>
                    <a:pt x="38100" y="114300"/>
                  </a:lnTo>
                  <a:lnTo>
                    <a:pt x="25400" y="114300"/>
                  </a:lnTo>
                  <a:lnTo>
                    <a:pt x="25400" y="1016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F4B084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14" name="terc_1204073_obj">
              <a:extLst>
                <a:ext uri="{FF2B5EF4-FFF2-40B4-BE49-F238E27FC236}">
                  <a16:creationId xmlns:a16="http://schemas.microsoft.com/office/drawing/2014/main" id="{98092699-B161-416F-7957-8ADABAF7BFB6}"/>
                </a:ext>
              </a:extLst>
            </p:cNvPr>
            <p:cNvSpPr/>
            <p:nvPr/>
          </p:nvSpPr>
          <p:spPr>
            <a:xfrm>
              <a:off x="2453932" y="0"/>
              <a:ext cx="2137298" cy="1820665"/>
            </a:xfrm>
            <a:custGeom>
              <a:avLst/>
              <a:gdLst/>
              <a:ahLst/>
              <a:cxnLst/>
              <a:rect l="0" t="0" r="0" b="0"/>
              <a:pathLst>
                <a:path w="685801" h="584201">
                  <a:moveTo>
                    <a:pt x="0" y="355600"/>
                  </a:moveTo>
                  <a:lnTo>
                    <a:pt x="38100" y="355600"/>
                  </a:lnTo>
                  <a:lnTo>
                    <a:pt x="50800" y="342900"/>
                  </a:lnTo>
                  <a:lnTo>
                    <a:pt x="76200" y="342900"/>
                  </a:lnTo>
                  <a:lnTo>
                    <a:pt x="63500" y="317500"/>
                  </a:lnTo>
                  <a:lnTo>
                    <a:pt x="50800" y="317500"/>
                  </a:lnTo>
                  <a:lnTo>
                    <a:pt x="50800" y="279400"/>
                  </a:lnTo>
                  <a:lnTo>
                    <a:pt x="25400" y="279400"/>
                  </a:lnTo>
                  <a:lnTo>
                    <a:pt x="25400" y="266700"/>
                  </a:lnTo>
                  <a:lnTo>
                    <a:pt x="50800" y="266700"/>
                  </a:lnTo>
                  <a:lnTo>
                    <a:pt x="50800" y="215900"/>
                  </a:lnTo>
                  <a:lnTo>
                    <a:pt x="76200" y="215900"/>
                  </a:lnTo>
                  <a:lnTo>
                    <a:pt x="76200" y="203200"/>
                  </a:lnTo>
                  <a:lnTo>
                    <a:pt x="88900" y="203200"/>
                  </a:lnTo>
                  <a:lnTo>
                    <a:pt x="101600" y="190500"/>
                  </a:lnTo>
                  <a:lnTo>
                    <a:pt x="152400" y="190500"/>
                  </a:lnTo>
                  <a:lnTo>
                    <a:pt x="152400" y="203200"/>
                  </a:lnTo>
                  <a:lnTo>
                    <a:pt x="203200" y="203200"/>
                  </a:lnTo>
                  <a:lnTo>
                    <a:pt x="203200" y="190500"/>
                  </a:lnTo>
                  <a:lnTo>
                    <a:pt x="215900" y="190500"/>
                  </a:lnTo>
                  <a:lnTo>
                    <a:pt x="241300" y="165100"/>
                  </a:lnTo>
                  <a:lnTo>
                    <a:pt x="241300" y="152400"/>
                  </a:lnTo>
                  <a:lnTo>
                    <a:pt x="254000" y="139700"/>
                  </a:lnTo>
                  <a:lnTo>
                    <a:pt x="254000" y="114300"/>
                  </a:lnTo>
                  <a:lnTo>
                    <a:pt x="266700" y="114300"/>
                  </a:lnTo>
                  <a:lnTo>
                    <a:pt x="266700" y="101600"/>
                  </a:lnTo>
                  <a:lnTo>
                    <a:pt x="279400" y="101600"/>
                  </a:lnTo>
                  <a:lnTo>
                    <a:pt x="279400" y="88900"/>
                  </a:lnTo>
                  <a:lnTo>
                    <a:pt x="330200" y="88900"/>
                  </a:lnTo>
                  <a:lnTo>
                    <a:pt x="330200" y="101600"/>
                  </a:lnTo>
                  <a:lnTo>
                    <a:pt x="342900" y="101600"/>
                  </a:lnTo>
                  <a:lnTo>
                    <a:pt x="355600" y="88900"/>
                  </a:lnTo>
                  <a:lnTo>
                    <a:pt x="368300" y="88900"/>
                  </a:lnTo>
                  <a:lnTo>
                    <a:pt x="368300" y="50800"/>
                  </a:lnTo>
                  <a:lnTo>
                    <a:pt x="381000" y="38100"/>
                  </a:lnTo>
                  <a:lnTo>
                    <a:pt x="381000" y="25400"/>
                  </a:lnTo>
                  <a:lnTo>
                    <a:pt x="393700" y="25400"/>
                  </a:lnTo>
                  <a:lnTo>
                    <a:pt x="393700" y="12700"/>
                  </a:lnTo>
                  <a:lnTo>
                    <a:pt x="469900" y="12700"/>
                  </a:lnTo>
                  <a:lnTo>
                    <a:pt x="469900" y="25400"/>
                  </a:lnTo>
                  <a:lnTo>
                    <a:pt x="482600" y="25400"/>
                  </a:lnTo>
                  <a:lnTo>
                    <a:pt x="482600" y="38100"/>
                  </a:lnTo>
                  <a:lnTo>
                    <a:pt x="495300" y="38100"/>
                  </a:lnTo>
                  <a:lnTo>
                    <a:pt x="495300" y="50800"/>
                  </a:lnTo>
                  <a:lnTo>
                    <a:pt x="508000" y="50800"/>
                  </a:lnTo>
                  <a:lnTo>
                    <a:pt x="508000" y="63500"/>
                  </a:lnTo>
                  <a:lnTo>
                    <a:pt x="520700" y="63500"/>
                  </a:lnTo>
                  <a:lnTo>
                    <a:pt x="520700" y="114300"/>
                  </a:lnTo>
                  <a:lnTo>
                    <a:pt x="533400" y="114300"/>
                  </a:lnTo>
                  <a:lnTo>
                    <a:pt x="533400" y="127000"/>
                  </a:lnTo>
                  <a:lnTo>
                    <a:pt x="558800" y="127000"/>
                  </a:lnTo>
                  <a:lnTo>
                    <a:pt x="558800" y="114300"/>
                  </a:lnTo>
                  <a:lnTo>
                    <a:pt x="571500" y="114300"/>
                  </a:lnTo>
                  <a:lnTo>
                    <a:pt x="571500" y="101600"/>
                  </a:lnTo>
                  <a:lnTo>
                    <a:pt x="584200" y="88900"/>
                  </a:lnTo>
                  <a:lnTo>
                    <a:pt x="584200" y="25400"/>
                  </a:lnTo>
                  <a:lnTo>
                    <a:pt x="596900" y="12700"/>
                  </a:lnTo>
                  <a:lnTo>
                    <a:pt x="635000" y="12700"/>
                  </a:lnTo>
                  <a:lnTo>
                    <a:pt x="647700" y="0"/>
                  </a:lnTo>
                  <a:lnTo>
                    <a:pt x="647700" y="25400"/>
                  </a:lnTo>
                  <a:lnTo>
                    <a:pt x="660400" y="25400"/>
                  </a:lnTo>
                  <a:lnTo>
                    <a:pt x="660400" y="63500"/>
                  </a:lnTo>
                  <a:lnTo>
                    <a:pt x="673100" y="63500"/>
                  </a:lnTo>
                  <a:lnTo>
                    <a:pt x="673100" y="101600"/>
                  </a:lnTo>
                  <a:lnTo>
                    <a:pt x="660400" y="101600"/>
                  </a:lnTo>
                  <a:lnTo>
                    <a:pt x="660400" y="139700"/>
                  </a:lnTo>
                  <a:lnTo>
                    <a:pt x="673100" y="139700"/>
                  </a:lnTo>
                  <a:lnTo>
                    <a:pt x="673100" y="152400"/>
                  </a:lnTo>
                  <a:lnTo>
                    <a:pt x="685800" y="152400"/>
                  </a:lnTo>
                  <a:lnTo>
                    <a:pt x="685800" y="165100"/>
                  </a:lnTo>
                  <a:lnTo>
                    <a:pt x="673100" y="165100"/>
                  </a:lnTo>
                  <a:lnTo>
                    <a:pt x="673100" y="177800"/>
                  </a:lnTo>
                  <a:lnTo>
                    <a:pt x="685800" y="177800"/>
                  </a:lnTo>
                  <a:lnTo>
                    <a:pt x="685800" y="215900"/>
                  </a:lnTo>
                  <a:lnTo>
                    <a:pt x="660400" y="215900"/>
                  </a:lnTo>
                  <a:lnTo>
                    <a:pt x="660400" y="228600"/>
                  </a:lnTo>
                  <a:lnTo>
                    <a:pt x="647700" y="228600"/>
                  </a:lnTo>
                  <a:lnTo>
                    <a:pt x="647700" y="241300"/>
                  </a:lnTo>
                  <a:lnTo>
                    <a:pt x="609600" y="241300"/>
                  </a:lnTo>
                  <a:lnTo>
                    <a:pt x="609600" y="254000"/>
                  </a:lnTo>
                  <a:lnTo>
                    <a:pt x="596900" y="254000"/>
                  </a:lnTo>
                  <a:lnTo>
                    <a:pt x="596900" y="266700"/>
                  </a:lnTo>
                  <a:lnTo>
                    <a:pt x="584200" y="266700"/>
                  </a:lnTo>
                  <a:lnTo>
                    <a:pt x="584200" y="279400"/>
                  </a:lnTo>
                  <a:lnTo>
                    <a:pt x="571500" y="279400"/>
                  </a:lnTo>
                  <a:lnTo>
                    <a:pt x="571500" y="355600"/>
                  </a:lnTo>
                  <a:lnTo>
                    <a:pt x="558800" y="355600"/>
                  </a:lnTo>
                  <a:lnTo>
                    <a:pt x="558800" y="368300"/>
                  </a:lnTo>
                  <a:lnTo>
                    <a:pt x="546100" y="368300"/>
                  </a:lnTo>
                  <a:lnTo>
                    <a:pt x="546100" y="381000"/>
                  </a:lnTo>
                  <a:lnTo>
                    <a:pt x="533400" y="381000"/>
                  </a:lnTo>
                  <a:lnTo>
                    <a:pt x="533400" y="393700"/>
                  </a:lnTo>
                  <a:lnTo>
                    <a:pt x="520700" y="393700"/>
                  </a:lnTo>
                  <a:lnTo>
                    <a:pt x="520700" y="406400"/>
                  </a:lnTo>
                  <a:lnTo>
                    <a:pt x="508000" y="406400"/>
                  </a:lnTo>
                  <a:lnTo>
                    <a:pt x="508000" y="431800"/>
                  </a:lnTo>
                  <a:lnTo>
                    <a:pt x="495300" y="431800"/>
                  </a:lnTo>
                  <a:lnTo>
                    <a:pt x="495300" y="444500"/>
                  </a:lnTo>
                  <a:lnTo>
                    <a:pt x="482600" y="444500"/>
                  </a:lnTo>
                  <a:lnTo>
                    <a:pt x="482600" y="469900"/>
                  </a:lnTo>
                  <a:lnTo>
                    <a:pt x="457200" y="469900"/>
                  </a:lnTo>
                  <a:lnTo>
                    <a:pt x="457200" y="482600"/>
                  </a:lnTo>
                  <a:lnTo>
                    <a:pt x="444500" y="482600"/>
                  </a:lnTo>
                  <a:lnTo>
                    <a:pt x="444500" y="469900"/>
                  </a:lnTo>
                  <a:lnTo>
                    <a:pt x="419100" y="469900"/>
                  </a:lnTo>
                  <a:lnTo>
                    <a:pt x="419100" y="457200"/>
                  </a:lnTo>
                  <a:lnTo>
                    <a:pt x="406400" y="457200"/>
                  </a:lnTo>
                  <a:lnTo>
                    <a:pt x="406400" y="469900"/>
                  </a:lnTo>
                  <a:lnTo>
                    <a:pt x="393700" y="469900"/>
                  </a:lnTo>
                  <a:lnTo>
                    <a:pt x="393700" y="482600"/>
                  </a:lnTo>
                  <a:lnTo>
                    <a:pt x="381000" y="482600"/>
                  </a:lnTo>
                  <a:lnTo>
                    <a:pt x="381000" y="495300"/>
                  </a:lnTo>
                  <a:lnTo>
                    <a:pt x="368300" y="495300"/>
                  </a:lnTo>
                  <a:lnTo>
                    <a:pt x="368300" y="508000"/>
                  </a:lnTo>
                  <a:lnTo>
                    <a:pt x="355600" y="508000"/>
                  </a:lnTo>
                  <a:lnTo>
                    <a:pt x="355600" y="520700"/>
                  </a:lnTo>
                  <a:lnTo>
                    <a:pt x="342900" y="520700"/>
                  </a:lnTo>
                  <a:lnTo>
                    <a:pt x="342900" y="508000"/>
                  </a:lnTo>
                  <a:lnTo>
                    <a:pt x="330200" y="5080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482600"/>
                  </a:lnTo>
                  <a:lnTo>
                    <a:pt x="304800" y="482600"/>
                  </a:lnTo>
                  <a:lnTo>
                    <a:pt x="304800" y="469900"/>
                  </a:lnTo>
                  <a:lnTo>
                    <a:pt x="292100" y="469900"/>
                  </a:lnTo>
                  <a:lnTo>
                    <a:pt x="292100" y="457200"/>
                  </a:lnTo>
                  <a:lnTo>
                    <a:pt x="266700" y="457200"/>
                  </a:lnTo>
                  <a:lnTo>
                    <a:pt x="266700" y="457200"/>
                  </a:lnTo>
                  <a:lnTo>
                    <a:pt x="254000" y="457200"/>
                  </a:lnTo>
                  <a:lnTo>
                    <a:pt x="254000" y="482600"/>
                  </a:lnTo>
                  <a:lnTo>
                    <a:pt x="241300" y="482600"/>
                  </a:lnTo>
                  <a:lnTo>
                    <a:pt x="241300" y="495300"/>
                  </a:lnTo>
                  <a:lnTo>
                    <a:pt x="215900" y="495300"/>
                  </a:lnTo>
                  <a:lnTo>
                    <a:pt x="215900" y="508000"/>
                  </a:lnTo>
                  <a:lnTo>
                    <a:pt x="203200" y="508000"/>
                  </a:lnTo>
                  <a:lnTo>
                    <a:pt x="203200" y="520700"/>
                  </a:lnTo>
                  <a:lnTo>
                    <a:pt x="190500" y="520700"/>
                  </a:lnTo>
                  <a:lnTo>
                    <a:pt x="190500" y="546100"/>
                  </a:lnTo>
                  <a:lnTo>
                    <a:pt x="177800" y="546100"/>
                  </a:lnTo>
                  <a:lnTo>
                    <a:pt x="177800" y="558800"/>
                  </a:lnTo>
                  <a:lnTo>
                    <a:pt x="165100" y="558800"/>
                  </a:lnTo>
                  <a:lnTo>
                    <a:pt x="165100" y="546100"/>
                  </a:lnTo>
                  <a:lnTo>
                    <a:pt x="152400" y="546100"/>
                  </a:lnTo>
                  <a:lnTo>
                    <a:pt x="152400" y="558800"/>
                  </a:lnTo>
                  <a:lnTo>
                    <a:pt x="127000" y="558800"/>
                  </a:lnTo>
                  <a:lnTo>
                    <a:pt x="127000" y="571500"/>
                  </a:lnTo>
                  <a:lnTo>
                    <a:pt x="139700" y="571500"/>
                  </a:lnTo>
                  <a:lnTo>
                    <a:pt x="139700" y="584200"/>
                  </a:lnTo>
                  <a:lnTo>
                    <a:pt x="101600" y="584200"/>
                  </a:lnTo>
                  <a:lnTo>
                    <a:pt x="101600" y="571500"/>
                  </a:lnTo>
                  <a:lnTo>
                    <a:pt x="63500" y="571500"/>
                  </a:lnTo>
                  <a:lnTo>
                    <a:pt x="63500" y="571500"/>
                  </a:lnTo>
                  <a:lnTo>
                    <a:pt x="50800" y="571500"/>
                  </a:lnTo>
                  <a:lnTo>
                    <a:pt x="50800" y="546100"/>
                  </a:lnTo>
                  <a:lnTo>
                    <a:pt x="63500" y="546100"/>
                  </a:lnTo>
                  <a:lnTo>
                    <a:pt x="63500" y="520700"/>
                  </a:lnTo>
                  <a:lnTo>
                    <a:pt x="76200" y="508000"/>
                  </a:lnTo>
                  <a:lnTo>
                    <a:pt x="101600" y="508000"/>
                  </a:lnTo>
                  <a:lnTo>
                    <a:pt x="101600" y="495300"/>
                  </a:lnTo>
                  <a:lnTo>
                    <a:pt x="114300" y="508000"/>
                  </a:lnTo>
                  <a:lnTo>
                    <a:pt x="114300" y="495300"/>
                  </a:lnTo>
                  <a:lnTo>
                    <a:pt x="101600" y="495300"/>
                  </a:lnTo>
                  <a:lnTo>
                    <a:pt x="101600" y="431800"/>
                  </a:lnTo>
                  <a:lnTo>
                    <a:pt x="88900" y="431800"/>
                  </a:lnTo>
                  <a:lnTo>
                    <a:pt x="88900" y="419100"/>
                  </a:lnTo>
                  <a:lnTo>
                    <a:pt x="76200" y="419100"/>
                  </a:lnTo>
                  <a:lnTo>
                    <a:pt x="76200" y="406400"/>
                  </a:lnTo>
                  <a:lnTo>
                    <a:pt x="50800" y="406400"/>
                  </a:lnTo>
                  <a:lnTo>
                    <a:pt x="50800" y="393700"/>
                  </a:lnTo>
                  <a:lnTo>
                    <a:pt x="12700" y="393700"/>
                  </a:lnTo>
                  <a:lnTo>
                    <a:pt x="12700" y="368300"/>
                  </a:lnTo>
                  <a:lnTo>
                    <a:pt x="0" y="368300"/>
                  </a:lnTo>
                  <a:close/>
                </a:path>
              </a:pathLst>
            </a:custGeom>
            <a:solidFill>
              <a:srgbClr val="C65911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15" name="map_id">
              <a:extLst>
                <a:ext uri="{FF2B5EF4-FFF2-40B4-BE49-F238E27FC236}">
                  <a16:creationId xmlns:a16="http://schemas.microsoft.com/office/drawing/2014/main" id="{A9841C8B-D4EE-C4D0-E4B0-7145DBD0E45F}"/>
                </a:ext>
              </a:extLst>
            </p:cNvPr>
            <p:cNvSpPr txBox="1"/>
            <p:nvPr/>
          </p:nvSpPr>
          <p:spPr>
            <a:xfrm>
              <a:off x="0" y="0"/>
              <a:ext cx="39579" cy="39579"/>
            </a:xfrm>
            <a:prstGeom prst="rect">
              <a:avLst/>
            </a:prstGeom>
            <a:solidFill>
              <a:srgbClr val="FFFFFF"/>
            </a:solidFill>
            <a:ln w="0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/>
                <a:t>c</a:t>
              </a:r>
            </a:p>
          </p:txBody>
        </p:sp>
        <p:sp>
          <p:nvSpPr>
            <p:cNvPr id="16" name="osm_license">
              <a:extLst>
                <a:ext uri="{FF2B5EF4-FFF2-40B4-BE49-F238E27FC236}">
                  <a16:creationId xmlns:a16="http://schemas.microsoft.com/office/drawing/2014/main" id="{4C2F3176-8E94-28F1-9452-566E7BC9F6E3}"/>
                </a:ext>
              </a:extLst>
            </p:cNvPr>
            <p:cNvSpPr txBox="1"/>
            <p:nvPr/>
          </p:nvSpPr>
          <p:spPr>
            <a:xfrm>
              <a:off x="0" y="0"/>
              <a:ext cx="184731" cy="217560"/>
            </a:xfrm>
            <a:prstGeom prst="rect">
              <a:avLst/>
            </a:prstGeom>
            <a:solidFill>
              <a:srgbClr val="FFFFFF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0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800" kern="1200"/>
            </a:p>
          </p:txBody>
        </p:sp>
        <p:sp>
          <p:nvSpPr>
            <p:cNvPr id="17" name="number_legend_1">
              <a:extLst>
                <a:ext uri="{FF2B5EF4-FFF2-40B4-BE49-F238E27FC236}">
                  <a16:creationId xmlns:a16="http://schemas.microsoft.com/office/drawing/2014/main" id="{2122A99B-5615-B284-DED1-3D63831F6E92}"/>
                </a:ext>
              </a:extLst>
            </p:cNvPr>
            <p:cNvSpPr txBox="1"/>
            <p:nvPr/>
          </p:nvSpPr>
          <p:spPr>
            <a:xfrm>
              <a:off x="4654730" y="127000"/>
              <a:ext cx="1270000" cy="254000"/>
            </a:xfrm>
            <a:prstGeom prst="rect">
              <a:avLst/>
            </a:prstGeom>
            <a:solidFill>
              <a:srgbClr val="833C0C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sz="1100" kern="1200">
                  <a:solidFill>
                    <a:srgbClr val="FFFFFF"/>
                  </a:solidFill>
                </a:rPr>
                <a:t>800 -  600</a:t>
              </a:r>
            </a:p>
          </p:txBody>
        </p:sp>
        <p:sp>
          <p:nvSpPr>
            <p:cNvPr id="18" name="number_legend_2">
              <a:extLst>
                <a:ext uri="{FF2B5EF4-FFF2-40B4-BE49-F238E27FC236}">
                  <a16:creationId xmlns:a16="http://schemas.microsoft.com/office/drawing/2014/main" id="{71B0D199-0C0F-D66B-1E87-BB3C4B9DD54A}"/>
                </a:ext>
              </a:extLst>
            </p:cNvPr>
            <p:cNvSpPr txBox="1"/>
            <p:nvPr/>
          </p:nvSpPr>
          <p:spPr>
            <a:xfrm>
              <a:off x="4654730" y="381000"/>
              <a:ext cx="1270000" cy="254000"/>
            </a:xfrm>
            <a:prstGeom prst="rect">
              <a:avLst/>
            </a:prstGeom>
            <a:solidFill>
              <a:srgbClr val="C65911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sz="1100" kern="1200">
                  <a:solidFill>
                    <a:srgbClr val="FFFFFF"/>
                  </a:solidFill>
                </a:rPr>
                <a:t>600 -  400</a:t>
              </a:r>
            </a:p>
          </p:txBody>
        </p:sp>
        <p:sp>
          <p:nvSpPr>
            <p:cNvPr id="19" name="number_legend_3">
              <a:extLst>
                <a:ext uri="{FF2B5EF4-FFF2-40B4-BE49-F238E27FC236}">
                  <a16:creationId xmlns:a16="http://schemas.microsoft.com/office/drawing/2014/main" id="{8A1F00F4-CA17-188D-14F0-483B19855E6C}"/>
                </a:ext>
              </a:extLst>
            </p:cNvPr>
            <p:cNvSpPr txBox="1"/>
            <p:nvPr/>
          </p:nvSpPr>
          <p:spPr>
            <a:xfrm>
              <a:off x="4654730" y="635000"/>
              <a:ext cx="1270000" cy="254000"/>
            </a:xfrm>
            <a:prstGeom prst="rect">
              <a:avLst/>
            </a:prstGeom>
            <a:solidFill>
              <a:srgbClr val="F4B084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sz="1100" kern="1200">
                  <a:solidFill>
                    <a:srgbClr val="FFFFFF"/>
                  </a:solidFill>
                </a:rPr>
                <a:t>400 -  200</a:t>
              </a:r>
            </a:p>
          </p:txBody>
        </p:sp>
        <p:sp>
          <p:nvSpPr>
            <p:cNvPr id="20" name="number_legend_4">
              <a:extLst>
                <a:ext uri="{FF2B5EF4-FFF2-40B4-BE49-F238E27FC236}">
                  <a16:creationId xmlns:a16="http://schemas.microsoft.com/office/drawing/2014/main" id="{94B8ED25-DF25-DCAF-451C-0FFB6CCAC430}"/>
                </a:ext>
              </a:extLst>
            </p:cNvPr>
            <p:cNvSpPr txBox="1"/>
            <p:nvPr/>
          </p:nvSpPr>
          <p:spPr>
            <a:xfrm>
              <a:off x="4654730" y="889000"/>
              <a:ext cx="1270000" cy="254000"/>
            </a:xfrm>
            <a:prstGeom prst="rect">
              <a:avLst/>
            </a:prstGeom>
            <a:solidFill>
              <a:srgbClr val="F8CBAD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sz="1100" kern="1200">
                  <a:solidFill>
                    <a:srgbClr val="FFFFFF"/>
                  </a:solidFill>
                </a:rPr>
                <a:t>200 -  0</a:t>
              </a:r>
            </a:p>
          </p:txBody>
        </p:sp>
      </p:grpSp>
      <p:cxnSp>
        <p:nvCxnSpPr>
          <p:cNvPr id="29" name="Łącznik: łamany 28">
            <a:extLst>
              <a:ext uri="{FF2B5EF4-FFF2-40B4-BE49-F238E27FC236}">
                <a16:creationId xmlns:a16="http://schemas.microsoft.com/office/drawing/2014/main" id="{B6E9BF7E-6E9D-A177-D1BC-A1E49B7A65B9}"/>
              </a:ext>
            </a:extLst>
          </p:cNvPr>
          <p:cNvCxnSpPr>
            <a:cxnSpLocks/>
          </p:cNvCxnSpPr>
          <p:nvPr/>
        </p:nvCxnSpPr>
        <p:spPr>
          <a:xfrm rot="10800000">
            <a:off x="9879440" y="4666549"/>
            <a:ext cx="1812499" cy="241847"/>
          </a:xfrm>
          <a:prstGeom prst="bentConnector3">
            <a:avLst>
              <a:gd name="adj1" fmla="val 68757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Prostokąt 3">
            <a:extLst>
              <a:ext uri="{FF2B5EF4-FFF2-40B4-BE49-F238E27FC236}">
                <a16:creationId xmlns:a16="http://schemas.microsoft.com/office/drawing/2014/main" id="{50AFF998-E835-3409-9B93-A3E7913EB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2917" y="4685751"/>
            <a:ext cx="164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GMINA RADGOSZCZ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Prostokąt 3">
            <a:extLst>
              <a:ext uri="{FF2B5EF4-FFF2-40B4-BE49-F238E27FC236}">
                <a16:creationId xmlns:a16="http://schemas.microsoft.com/office/drawing/2014/main" id="{D8D236B2-FD74-A62C-1C81-BCBD3F473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6847" y="5255022"/>
            <a:ext cx="20497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MIASTO I GMINA</a:t>
            </a:r>
            <a:b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DĄBROWA TARNOWSKA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pl-PL" altLang="pl-PL" sz="1200" dirty="0"/>
          </a:p>
        </p:txBody>
      </p:sp>
      <p:cxnSp>
        <p:nvCxnSpPr>
          <p:cNvPr id="40" name="Łącznik: łamany 39">
            <a:extLst>
              <a:ext uri="{FF2B5EF4-FFF2-40B4-BE49-F238E27FC236}">
                <a16:creationId xmlns:a16="http://schemas.microsoft.com/office/drawing/2014/main" id="{149AAF58-FCA7-59E4-0619-9809347D8B08}"/>
              </a:ext>
            </a:extLst>
          </p:cNvPr>
          <p:cNvCxnSpPr/>
          <p:nvPr/>
        </p:nvCxnSpPr>
        <p:spPr>
          <a:xfrm flipV="1">
            <a:off x="7085488" y="5246949"/>
            <a:ext cx="1906112" cy="3761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Prostokąt 3">
            <a:extLst>
              <a:ext uri="{FF2B5EF4-FFF2-40B4-BE49-F238E27FC236}">
                <a16:creationId xmlns:a16="http://schemas.microsoft.com/office/drawing/2014/main" id="{BB3908B7-20F1-2FFE-F1D1-4ECD34CB7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664" y="3544219"/>
            <a:ext cx="164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GMINA GRĘBOSZÓW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Łącznik: łamany 49">
            <a:extLst>
              <a:ext uri="{FF2B5EF4-FFF2-40B4-BE49-F238E27FC236}">
                <a16:creationId xmlns:a16="http://schemas.microsoft.com/office/drawing/2014/main" id="{AD01CD5A-F5C6-F3CD-27A0-AEB392EAF4C9}"/>
              </a:ext>
            </a:extLst>
          </p:cNvPr>
          <p:cNvCxnSpPr>
            <a:cxnSpLocks/>
          </p:cNvCxnSpPr>
          <p:nvPr/>
        </p:nvCxnSpPr>
        <p:spPr>
          <a:xfrm>
            <a:off x="5347468" y="3755237"/>
            <a:ext cx="1497064" cy="358025"/>
          </a:xfrm>
          <a:prstGeom prst="bentConnector3">
            <a:avLst>
              <a:gd name="adj1" fmla="val 40603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Łącznik: łamany 52">
            <a:extLst>
              <a:ext uri="{FF2B5EF4-FFF2-40B4-BE49-F238E27FC236}">
                <a16:creationId xmlns:a16="http://schemas.microsoft.com/office/drawing/2014/main" id="{4AD9224F-489F-DC7B-9E80-1F0D887DCCE9}"/>
              </a:ext>
            </a:extLst>
          </p:cNvPr>
          <p:cNvCxnSpPr/>
          <p:nvPr/>
        </p:nvCxnSpPr>
        <p:spPr>
          <a:xfrm flipV="1">
            <a:off x="6917119" y="4323758"/>
            <a:ext cx="976162" cy="3427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Prostokąt 3">
            <a:extLst>
              <a:ext uri="{FF2B5EF4-FFF2-40B4-BE49-F238E27FC236}">
                <a16:creationId xmlns:a16="http://schemas.microsoft.com/office/drawing/2014/main" id="{5A020764-2EC2-654F-156D-8213F818D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0731" y="4464801"/>
            <a:ext cx="164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GMINA OLESNO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pl-PL" altLang="pl-PL" sz="1200" dirty="0"/>
          </a:p>
        </p:txBody>
      </p:sp>
      <p:sp>
        <p:nvSpPr>
          <p:cNvPr id="58" name="Prostokąt 3">
            <a:extLst>
              <a:ext uri="{FF2B5EF4-FFF2-40B4-BE49-F238E27FC236}">
                <a16:creationId xmlns:a16="http://schemas.microsoft.com/office/drawing/2014/main" id="{83E48BB9-A852-735E-E9F8-2D49512D3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0114" y="3847648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63 osoby</a:t>
            </a:r>
            <a:endParaRPr lang="pl-PL" altLang="pl-PL" sz="1100" dirty="0"/>
          </a:p>
        </p:txBody>
      </p:sp>
      <p:sp>
        <p:nvSpPr>
          <p:cNvPr id="60" name="Prostokąt 3">
            <a:extLst>
              <a:ext uri="{FF2B5EF4-FFF2-40B4-BE49-F238E27FC236}">
                <a16:creationId xmlns:a16="http://schemas.microsoft.com/office/drawing/2014/main" id="{F117FEBA-8F9C-9C6E-272D-654E5E0EC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8175" y="4081468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253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 osoby</a:t>
            </a:r>
            <a:endParaRPr lang="pl-PL" altLang="pl-PL" sz="1100" dirty="0"/>
          </a:p>
        </p:txBody>
      </p:sp>
      <p:sp>
        <p:nvSpPr>
          <p:cNvPr id="61" name="Prostokąt 3">
            <a:extLst>
              <a:ext uri="{FF2B5EF4-FFF2-40B4-BE49-F238E27FC236}">
                <a16:creationId xmlns:a16="http://schemas.microsoft.com/office/drawing/2014/main" id="{F97CA8CA-23ED-D29B-E6F2-9DF7E321A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161" y="4937797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695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osób</a:t>
            </a:r>
            <a:endParaRPr lang="pl-PL" altLang="pl-PL" sz="1100" dirty="0"/>
          </a:p>
        </p:txBody>
      </p:sp>
      <p:sp>
        <p:nvSpPr>
          <p:cNvPr id="90" name="Prostokąt 3">
            <a:extLst>
              <a:ext uri="{FF2B5EF4-FFF2-40B4-BE49-F238E27FC236}">
                <a16:creationId xmlns:a16="http://schemas.microsoft.com/office/drawing/2014/main" id="{91A56BC5-E806-1B53-05F7-6DDFF4A1A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6301" y="4379664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238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osób</a:t>
            </a:r>
            <a:endParaRPr lang="pl-PL" altLang="pl-PL" sz="1100" dirty="0"/>
          </a:p>
        </p:txBody>
      </p:sp>
      <p:cxnSp>
        <p:nvCxnSpPr>
          <p:cNvPr id="93" name="Łącznik: łamany 92">
            <a:extLst>
              <a:ext uri="{FF2B5EF4-FFF2-40B4-BE49-F238E27FC236}">
                <a16:creationId xmlns:a16="http://schemas.microsoft.com/office/drawing/2014/main" id="{6A7405A4-1341-E306-FE1D-BC41A5E5D95C}"/>
              </a:ext>
            </a:extLst>
          </p:cNvPr>
          <p:cNvCxnSpPr>
            <a:cxnSpLocks/>
          </p:cNvCxnSpPr>
          <p:nvPr/>
        </p:nvCxnSpPr>
        <p:spPr>
          <a:xfrm>
            <a:off x="6690552" y="2829101"/>
            <a:ext cx="813356" cy="62492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5" name="Prostokąt 3">
            <a:extLst>
              <a:ext uri="{FF2B5EF4-FFF2-40B4-BE49-F238E27FC236}">
                <a16:creationId xmlns:a16="http://schemas.microsoft.com/office/drawing/2014/main" id="{8A35BB5B-F840-597B-1A02-178BC136E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1301" y="2605004"/>
            <a:ext cx="164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GMINA BOLESŁAW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Prostokąt 3">
            <a:extLst>
              <a:ext uri="{FF2B5EF4-FFF2-40B4-BE49-F238E27FC236}">
                <a16:creationId xmlns:a16="http://schemas.microsoft.com/office/drawing/2014/main" id="{0663D18A-3D54-40BA-89ED-655B71565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773" y="3216190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62 osoby</a:t>
            </a:r>
            <a:endParaRPr lang="pl-PL" altLang="pl-PL" sz="1100" dirty="0"/>
          </a:p>
        </p:txBody>
      </p:sp>
      <p:cxnSp>
        <p:nvCxnSpPr>
          <p:cNvPr id="104" name="Łącznik: łamany 103">
            <a:extLst>
              <a:ext uri="{FF2B5EF4-FFF2-40B4-BE49-F238E27FC236}">
                <a16:creationId xmlns:a16="http://schemas.microsoft.com/office/drawing/2014/main" id="{7BC8DA96-80A3-6F7E-5721-6ADA829A7E3A}"/>
              </a:ext>
            </a:extLst>
          </p:cNvPr>
          <p:cNvCxnSpPr>
            <a:cxnSpLocks/>
          </p:cNvCxnSpPr>
          <p:nvPr/>
        </p:nvCxnSpPr>
        <p:spPr>
          <a:xfrm>
            <a:off x="7663397" y="2512103"/>
            <a:ext cx="813356" cy="62492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5" name="Prostokąt 3">
            <a:extLst>
              <a:ext uri="{FF2B5EF4-FFF2-40B4-BE49-F238E27FC236}">
                <a16:creationId xmlns:a16="http://schemas.microsoft.com/office/drawing/2014/main" id="{D7926F28-14A9-83CC-5F75-29ED1A064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6331" y="2297195"/>
            <a:ext cx="1648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GMINA MĘDRZECHÓW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Prostokąt 3">
            <a:extLst>
              <a:ext uri="{FF2B5EF4-FFF2-40B4-BE49-F238E27FC236}">
                <a16:creationId xmlns:a16="http://schemas.microsoft.com/office/drawing/2014/main" id="{783E0A53-C8F2-C684-C57A-45FAC0F46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9141" y="2929305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136 osób</a:t>
            </a:r>
            <a:endParaRPr lang="pl-PL" altLang="pl-PL" sz="1100" dirty="0"/>
          </a:p>
        </p:txBody>
      </p:sp>
      <p:cxnSp>
        <p:nvCxnSpPr>
          <p:cNvPr id="107" name="Łącznik: łamany 106">
            <a:extLst>
              <a:ext uri="{FF2B5EF4-FFF2-40B4-BE49-F238E27FC236}">
                <a16:creationId xmlns:a16="http://schemas.microsoft.com/office/drawing/2014/main" id="{CA4C3C6A-AE63-0FCC-FE10-10B66B1AAFA9}"/>
              </a:ext>
            </a:extLst>
          </p:cNvPr>
          <p:cNvCxnSpPr>
            <a:cxnSpLocks/>
          </p:cNvCxnSpPr>
          <p:nvPr/>
        </p:nvCxnSpPr>
        <p:spPr>
          <a:xfrm rot="10800000">
            <a:off x="9737318" y="3399488"/>
            <a:ext cx="2052875" cy="372026"/>
          </a:xfrm>
          <a:prstGeom prst="bentConnector3">
            <a:avLst>
              <a:gd name="adj1" fmla="val 67132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8" name="Prostokąt 3">
            <a:extLst>
              <a:ext uri="{FF2B5EF4-FFF2-40B4-BE49-F238E27FC236}">
                <a16:creationId xmlns:a16="http://schemas.microsoft.com/office/drawing/2014/main" id="{1B6DCA45-166F-AC15-1066-BDEC4188C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6970" y="3381154"/>
            <a:ext cx="16487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MIASTO I GMINA SZCZUCIN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Prostokąt 3">
            <a:extLst>
              <a:ext uri="{FF2B5EF4-FFF2-40B4-BE49-F238E27FC236}">
                <a16:creationId xmlns:a16="http://schemas.microsoft.com/office/drawing/2014/main" id="{4F8BF0C5-70EA-1DEF-7557-4D78A836C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1672" y="3136998"/>
            <a:ext cx="164873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      495 </a:t>
            </a:r>
            <a:r>
              <a:rPr lang="pl-PL" altLang="pl-PL" sz="1100" dirty="0">
                <a:latin typeface="Arial" panose="020B0604020202020204" pitchFamily="34" charset="0"/>
                <a:cs typeface="Arial" panose="020B0604020202020204" pitchFamily="34" charset="0"/>
              </a:rPr>
              <a:t>osób</a:t>
            </a:r>
            <a:endParaRPr lang="pl-PL" altLang="pl-PL" sz="1100" dirty="0"/>
          </a:p>
        </p:txBody>
      </p:sp>
      <p:pic>
        <p:nvPicPr>
          <p:cNvPr id="112" name="Grafika 111" descr="Kobieta z wypełnieniem pełnym">
            <a:extLst>
              <a:ext uri="{FF2B5EF4-FFF2-40B4-BE49-F238E27FC236}">
                <a16:creationId xmlns:a16="http://schemas.microsoft.com/office/drawing/2014/main" id="{4BD83589-23C3-DE9F-64F9-B1437D8C5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0598" y="4243926"/>
            <a:ext cx="472445" cy="472445"/>
          </a:xfrm>
          <a:prstGeom prst="rect">
            <a:avLst/>
          </a:prstGeom>
        </p:spPr>
      </p:pic>
      <p:pic>
        <p:nvPicPr>
          <p:cNvPr id="115" name="Grafika 114" descr="Mężczyzna z wypełnieniem pełnym">
            <a:extLst>
              <a:ext uri="{FF2B5EF4-FFF2-40B4-BE49-F238E27FC236}">
                <a16:creationId xmlns:a16="http://schemas.microsoft.com/office/drawing/2014/main" id="{C9DF1630-5A47-2832-80E7-7ECCA14C21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19921" y="4192137"/>
            <a:ext cx="472445" cy="472445"/>
          </a:xfrm>
          <a:prstGeom prst="rect">
            <a:avLst/>
          </a:prstGeom>
        </p:spPr>
      </p:pic>
      <p:sp>
        <p:nvSpPr>
          <p:cNvPr id="6" name="Prostokąt 3">
            <a:extLst>
              <a:ext uri="{FF2B5EF4-FFF2-40B4-BE49-F238E27FC236}">
                <a16:creationId xmlns:a16="http://schemas.microsoft.com/office/drawing/2014/main" id="{9EAA354A-14F9-1EFE-DFBE-60B31A2EF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1" y="6242087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22" name="Group 29">
            <a:extLst>
              <a:ext uri="{FF2B5EF4-FFF2-40B4-BE49-F238E27FC236}">
                <a16:creationId xmlns:a16="http://schemas.microsoft.com/office/drawing/2014/main" id="{C94B2C53-47A8-08FA-8DC2-80AE159E8C2D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3" name="Freeform 30">
              <a:extLst>
                <a:ext uri="{FF2B5EF4-FFF2-40B4-BE49-F238E27FC236}">
                  <a16:creationId xmlns:a16="http://schemas.microsoft.com/office/drawing/2014/main" id="{95932F0E-95CB-CF7C-71BE-41119428A768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Box 31">
              <a:extLst>
                <a:ext uri="{FF2B5EF4-FFF2-40B4-BE49-F238E27FC236}">
                  <a16:creationId xmlns:a16="http://schemas.microsoft.com/office/drawing/2014/main" id="{1488AFA5-D4FE-1D9A-6892-D3149055BF5E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TextBox 36">
            <a:extLst>
              <a:ext uri="{FF2B5EF4-FFF2-40B4-BE49-F238E27FC236}">
                <a16:creationId xmlns:a16="http://schemas.microsoft.com/office/drawing/2014/main" id="{3E2045C9-035F-3489-A3F0-110834E9F241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BEZROBOCIE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7" name="TextBox 43">
            <a:extLst>
              <a:ext uri="{FF2B5EF4-FFF2-40B4-BE49-F238E27FC236}">
                <a16:creationId xmlns:a16="http://schemas.microsoft.com/office/drawing/2014/main" id="{6FEDC0BA-56E9-926E-9EC5-A063AD3A2FEF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110651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BF3F8-4602-FED5-7DD5-848DC62B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9D8FE64-2F82-8682-06AF-B6EA37015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3" y="248678"/>
            <a:ext cx="10516511" cy="1322947"/>
          </a:xfrm>
          <a:prstGeom prst="rect">
            <a:avLst/>
          </a:prstGeom>
        </p:spPr>
      </p:pic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2DBE719-FCCD-1779-398C-033891ADB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160626"/>
              </p:ext>
            </p:extLst>
          </p:nvPr>
        </p:nvGraphicFramePr>
        <p:xfrm>
          <a:off x="431247" y="1318833"/>
          <a:ext cx="6417057" cy="39302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9019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3744003956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2925576540"/>
                    </a:ext>
                  </a:extLst>
                </a:gridCol>
              </a:tblGrid>
              <a:tr h="364131">
                <a:tc>
                  <a:txBody>
                    <a:bodyPr/>
                    <a:lstStyle/>
                    <a:p>
                      <a:r>
                        <a:rPr lang="pl-PL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Napływ </a:t>
                      </a:r>
                      <a:br>
                        <a:rPr lang="pl-PL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bezrobotnych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tym udział </a:t>
                      </a:r>
                      <a:br>
                        <a:rPr lang="pl-PL" sz="15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5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poprzednio pracujący: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pl-PL" sz="15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30 roku życia: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455163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14,7%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16,5%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82,8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 osób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54,1%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 osób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79094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461723"/>
                  </a:ext>
                </a:extLst>
              </a:tr>
              <a:tr h="279094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64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Odpływ bezrobotnych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15,6 m/m</a:t>
                      </a:r>
                    </a:p>
                    <a:p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5,8%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podjęcia pracy: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50,4%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43 osoby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14 osób r/r</a:t>
                      </a:r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pracy subsydiowanej: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14 osób m/m</a:t>
                      </a:r>
                    </a:p>
                    <a:p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15 osób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364131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31" name="Wykres 30">
            <a:extLst>
              <a:ext uri="{FF2B5EF4-FFF2-40B4-BE49-F238E27FC236}">
                <a16:creationId xmlns:a16="http://schemas.microsoft.com/office/drawing/2014/main" id="{68F032E5-CC38-80D1-B2E7-72C71D0517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0143915"/>
              </p:ext>
            </p:extLst>
          </p:nvPr>
        </p:nvGraphicFramePr>
        <p:xfrm>
          <a:off x="7129537" y="1152444"/>
          <a:ext cx="4885679" cy="5313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rostokąt 3">
            <a:extLst>
              <a:ext uri="{FF2B5EF4-FFF2-40B4-BE49-F238E27FC236}">
                <a16:creationId xmlns:a16="http://schemas.microsoft.com/office/drawing/2014/main" id="{8C2D2F18-5BBF-EA46-5AC0-1706D0779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35540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7" name="Group 29">
            <a:extLst>
              <a:ext uri="{FF2B5EF4-FFF2-40B4-BE49-F238E27FC236}">
                <a16:creationId xmlns:a16="http://schemas.microsoft.com/office/drawing/2014/main" id="{27C50FE8-4DD1-160C-99DA-32DD46F1A450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5D8D3958-62E9-A9B1-1484-B63A924A474A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31">
              <a:extLst>
                <a:ext uri="{FF2B5EF4-FFF2-40B4-BE49-F238E27FC236}">
                  <a16:creationId xmlns:a16="http://schemas.microsoft.com/office/drawing/2014/main" id="{D73A567E-2C89-209E-E37B-8ECE8FCC102D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36">
            <a:extLst>
              <a:ext uri="{FF2B5EF4-FFF2-40B4-BE49-F238E27FC236}">
                <a16:creationId xmlns:a16="http://schemas.microsoft.com/office/drawing/2014/main" id="{6FE4D697-4ABC-68EC-3D89-E79DEC83BBD5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NAPŁYW I ODPŁYW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1" name="TextBox 43">
            <a:extLst>
              <a:ext uri="{FF2B5EF4-FFF2-40B4-BE49-F238E27FC236}">
                <a16:creationId xmlns:a16="http://schemas.microsoft.com/office/drawing/2014/main" id="{BCDF4F6B-6875-ECE4-9141-485372C7822A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" name="Prostokąt 3">
            <a:extLst>
              <a:ext uri="{FF2B5EF4-FFF2-40B4-BE49-F238E27FC236}">
                <a16:creationId xmlns:a16="http://schemas.microsoft.com/office/drawing/2014/main" id="{CBE2360D-5172-6871-71AC-37AB05E59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247" y="5095137"/>
            <a:ext cx="627942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maju 2025 roku w urzędzie pracy zarejestrowano 157 nowych bezrobotnych, tj. o 27 osób mniej niż w kwietniu i o 38 osób mniej niż w maju 2024 roku. Wśród nowo zarejestrowanych 74,5% stanowili bezrobotni powracający do ewidencji urzędów pracy. W tym samym czasie wyrejestrowano 254 osoby (z czego 47,6% stanowiły kobiety)</a:t>
            </a:r>
          </a:p>
        </p:txBody>
      </p:sp>
    </p:spTree>
    <p:extLst>
      <p:ext uri="{BB962C8B-B14F-4D97-AF65-F5344CB8AC3E}">
        <p14:creationId xmlns:p14="http://schemas.microsoft.com/office/powerpoint/2010/main" val="3596171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846F9-0E9E-CF6F-37BE-1A2A058E9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827C6D6-BCC4-B9F7-85A6-96AAB3BCF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2229"/>
              </p:ext>
            </p:extLst>
          </p:nvPr>
        </p:nvGraphicFramePr>
        <p:xfrm>
          <a:off x="500061" y="3253105"/>
          <a:ext cx="5529251" cy="298870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642775">
                  <a:extLst>
                    <a:ext uri="{9D8B030D-6E8A-4147-A177-3AD203B41FA5}">
                      <a16:colId xmlns:a16="http://schemas.microsoft.com/office/drawing/2014/main" val="2801346397"/>
                    </a:ext>
                  </a:extLst>
                </a:gridCol>
                <a:gridCol w="1551709">
                  <a:extLst>
                    <a:ext uri="{9D8B030D-6E8A-4147-A177-3AD203B41FA5}">
                      <a16:colId xmlns:a16="http://schemas.microsoft.com/office/drawing/2014/main" val="108558992"/>
                    </a:ext>
                  </a:extLst>
                </a:gridCol>
                <a:gridCol w="1006764">
                  <a:extLst>
                    <a:ext uri="{9D8B030D-6E8A-4147-A177-3AD203B41FA5}">
                      <a16:colId xmlns:a16="http://schemas.microsoft.com/office/drawing/2014/main" val="2122169954"/>
                    </a:ext>
                  </a:extLst>
                </a:gridCol>
                <a:gridCol w="1328003">
                  <a:extLst>
                    <a:ext uri="{9D8B030D-6E8A-4147-A177-3AD203B41FA5}">
                      <a16:colId xmlns:a16="http://schemas.microsoft.com/office/drawing/2014/main" val="823165125"/>
                    </a:ext>
                  </a:extLst>
                </a:gridCol>
              </a:tblGrid>
              <a:tr h="398898">
                <a:tc>
                  <a:txBody>
                    <a:bodyPr/>
                    <a:lstStyle/>
                    <a:p>
                      <a:r>
                        <a:rPr lang="pl-PL" sz="1200" b="1" dirty="0"/>
                        <a:t>Wyszczególnienie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Ludność</a:t>
                      </a:r>
                    </a:p>
                    <a:p>
                      <a:pPr algn="ctr"/>
                      <a:r>
                        <a:rPr lang="pl-PL" sz="1000" b="1" dirty="0"/>
                        <a:t>(na dzień 31.12.2025)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w % </a:t>
                      </a:r>
                      <a:br>
                        <a:rPr lang="pl-PL" sz="1200" b="1" dirty="0"/>
                      </a:br>
                      <a:r>
                        <a:rPr lang="pl-PL" sz="1200" b="1" dirty="0"/>
                        <a:t>do ogółu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12-2024/12-2023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815257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200" b="1" dirty="0"/>
                        <a:t>Bolesław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2628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 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712790"/>
                  </a:ext>
                </a:extLst>
              </a:tr>
              <a:tr h="558457">
                <a:tc>
                  <a:txBody>
                    <a:bodyPr/>
                    <a:lstStyle/>
                    <a:p>
                      <a:r>
                        <a:rPr lang="pl-PL" sz="1200" b="1" dirty="0"/>
                        <a:t>Dąbrowa Tarnowska – miasto i gmina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20869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36,5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- 0,3%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036350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200" b="1" dirty="0"/>
                        <a:t>Gręboszów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3138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5,5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- 0,8%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478802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200" b="1" dirty="0"/>
                        <a:t>Mędrzechów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3249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5,7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- 1,1%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859862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200" b="1" dirty="0"/>
                        <a:t>Olesno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7618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- 0,2%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06600"/>
                  </a:ext>
                </a:extLst>
              </a:tr>
              <a:tr h="295957">
                <a:tc>
                  <a:txBody>
                    <a:bodyPr/>
                    <a:lstStyle/>
                    <a:p>
                      <a:r>
                        <a:rPr lang="pl-PL" sz="1200" b="1" dirty="0"/>
                        <a:t>Radgoszcz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7388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- 1,0%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339202"/>
                  </a:ext>
                </a:extLst>
              </a:tr>
              <a:tr h="493260">
                <a:tc>
                  <a:txBody>
                    <a:bodyPr/>
                    <a:lstStyle/>
                    <a:p>
                      <a:r>
                        <a:rPr lang="pl-PL" sz="1200" b="1" dirty="0"/>
                        <a:t>Szczucin – </a:t>
                      </a:r>
                      <a:br>
                        <a:rPr lang="pl-PL" sz="1200" b="1" dirty="0"/>
                      </a:br>
                      <a:r>
                        <a:rPr lang="pl-PL" sz="1200" b="1" dirty="0"/>
                        <a:t>miasto i gmina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12363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21,6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- 0,7%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48909"/>
                  </a:ext>
                </a:extLst>
              </a:tr>
            </a:tbl>
          </a:graphicData>
        </a:graphic>
      </p:graphicFrame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AD6B3B5D-C9D3-D6A4-6C84-2A3DA17FCC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3125860"/>
              </p:ext>
            </p:extLst>
          </p:nvPr>
        </p:nvGraphicFramePr>
        <p:xfrm>
          <a:off x="6775176" y="1933944"/>
          <a:ext cx="4197008" cy="4434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Prostokąt 3">
            <a:extLst>
              <a:ext uri="{FF2B5EF4-FFF2-40B4-BE49-F238E27FC236}">
                <a16:creationId xmlns:a16="http://schemas.microsoft.com/office/drawing/2014/main" id="{1B46C461-2A7A-0EB2-7362-1416B8FEF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06" y="1869407"/>
            <a:ext cx="559390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Na dzień 31 grudnia 2024 r. tylko w gminie Bolesław poziom ludności utrzymał się na takim samym poziomie w porównaniu do końca 2023 roku. Największy spadek ludności odnotowano w: gm. Mędrzechów (-1,1%) oraz gminie Radgoszcz (-1,%). </a:t>
            </a:r>
            <a:endParaRPr lang="pl-PL" altLang="pl-PL" sz="1600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4D5F20C-D976-1C7A-3726-8226E750C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488702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GUS, Bank danych lokalnych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5" name="Group 29">
            <a:extLst>
              <a:ext uri="{FF2B5EF4-FFF2-40B4-BE49-F238E27FC236}">
                <a16:creationId xmlns:a16="http://schemas.microsoft.com/office/drawing/2014/main" id="{C1993E70-202C-AD25-0761-739A0FA4DE50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7" name="Freeform 30">
              <a:extLst>
                <a:ext uri="{FF2B5EF4-FFF2-40B4-BE49-F238E27FC236}">
                  <a16:creationId xmlns:a16="http://schemas.microsoft.com/office/drawing/2014/main" id="{EE4B1A2C-BBC1-4B49-7F31-81014ADCFDDD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31">
              <a:extLst>
                <a:ext uri="{FF2B5EF4-FFF2-40B4-BE49-F238E27FC236}">
                  <a16:creationId xmlns:a16="http://schemas.microsoft.com/office/drawing/2014/main" id="{CD3A40D0-F81A-181A-6437-96EBF6B96F0D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36">
            <a:extLst>
              <a:ext uri="{FF2B5EF4-FFF2-40B4-BE49-F238E27FC236}">
                <a16:creationId xmlns:a16="http://schemas.microsoft.com/office/drawing/2014/main" id="{51E7DE47-6147-3693-11C5-6536DBAA5A00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DEMOGRAFIA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" name="Prostokąt 3">
            <a:extLst>
              <a:ext uri="{FF2B5EF4-FFF2-40B4-BE49-F238E27FC236}">
                <a16:creationId xmlns:a16="http://schemas.microsoft.com/office/drawing/2014/main" id="{16F1E1DD-D64E-D54A-112D-9E7687889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06" y="1212978"/>
            <a:ext cx="112393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Na koniec 2024 roku liczba ludności w powiecie dąbrowskim wyniosła 57 253 osób i w porównaniu do końca 2023 roku zmniejszyła się o 297 osób. </a:t>
            </a:r>
            <a:br>
              <a:rPr lang="pl-PL" altLang="pl-P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altLang="pl-PL" sz="1800" dirty="0"/>
          </a:p>
        </p:txBody>
      </p:sp>
    </p:spTree>
    <p:extLst>
      <p:ext uri="{BB962C8B-B14F-4D97-AF65-F5344CB8AC3E}">
        <p14:creationId xmlns:p14="http://schemas.microsoft.com/office/powerpoint/2010/main" val="230993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D0D3B-F042-96D5-6602-F5DE0867C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3">
            <a:extLst>
              <a:ext uri="{FF2B5EF4-FFF2-40B4-BE49-F238E27FC236}">
                <a16:creationId xmlns:a16="http://schemas.microsoft.com/office/drawing/2014/main" id="{C60A4939-06BC-DC37-75BF-C35EDC4B8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4" y="1805920"/>
            <a:ext cx="112316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koniec maja 2025 w rejestrze Regon było zarejestrowanych 4549 podmiotów gospodarczych </a:t>
            </a:r>
            <a:br>
              <a:rPr lang="pl-PL" altLang="pl-P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terenu powiatu dąbrowskiego. To o 11 podmiotów więcej w porównaniu do poprzedniego miesiąca.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ADC9BEC-48C0-02B1-5C7A-9B4A14931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68036"/>
              </p:ext>
            </p:extLst>
          </p:nvPr>
        </p:nvGraphicFramePr>
        <p:xfrm>
          <a:off x="500062" y="3041373"/>
          <a:ext cx="6417057" cy="33511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9019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3744003956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2925576540"/>
                    </a:ext>
                  </a:extLst>
                </a:gridCol>
              </a:tblGrid>
              <a:tr h="333739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Podmioty gospodarcze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tym od 0-9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tym osoby fizyczne</a:t>
                      </a:r>
                      <a:endParaRPr lang="pl-PL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455163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4549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0,2% m/m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4397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0,3% m/m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3600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0,3% m/m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79094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64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Nowo zarejestrowane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-17 m/m</a:t>
                      </a:r>
                    </a:p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Wyrejestrowane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- 6 m/m</a:t>
                      </a:r>
                    </a:p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zawieszoną działalnością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 m/m</a:t>
                      </a:r>
                    </a:p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364131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19" name="Wykres 18">
            <a:extLst>
              <a:ext uri="{FF2B5EF4-FFF2-40B4-BE49-F238E27FC236}">
                <a16:creationId xmlns:a16="http://schemas.microsoft.com/office/drawing/2014/main" id="{2E8CC6DF-1CD0-7CC4-F58E-54110166C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8507805"/>
              </p:ext>
            </p:extLst>
          </p:nvPr>
        </p:nvGraphicFramePr>
        <p:xfrm>
          <a:off x="6775704" y="2465711"/>
          <a:ext cx="4760158" cy="3725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rostokąt 3">
            <a:extLst>
              <a:ext uri="{FF2B5EF4-FFF2-40B4-BE49-F238E27FC236}">
                <a16:creationId xmlns:a16="http://schemas.microsoft.com/office/drawing/2014/main" id="{151BEA62-A426-F68A-6DF0-3ABCD6EB2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1" y="6242087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GUS, Miesięczna informacja o podmiotach gospodarki narodowej w rejestrze REGON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6" name="Group 29">
            <a:extLst>
              <a:ext uri="{FF2B5EF4-FFF2-40B4-BE49-F238E27FC236}">
                <a16:creationId xmlns:a16="http://schemas.microsoft.com/office/drawing/2014/main" id="{9359EE9F-614A-309B-5B48-E202D7A9BB7E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7" name="Freeform 30">
              <a:extLst>
                <a:ext uri="{FF2B5EF4-FFF2-40B4-BE49-F238E27FC236}">
                  <a16:creationId xmlns:a16="http://schemas.microsoft.com/office/drawing/2014/main" id="{071E7708-582C-94A1-CEAE-35F9D744BC48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31">
              <a:extLst>
                <a:ext uri="{FF2B5EF4-FFF2-40B4-BE49-F238E27FC236}">
                  <a16:creationId xmlns:a16="http://schemas.microsoft.com/office/drawing/2014/main" id="{BBAD4F02-A9E8-7A98-0BF7-BE3ABB183D40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" name="TextBox 36">
            <a:extLst>
              <a:ext uri="{FF2B5EF4-FFF2-40B4-BE49-F238E27FC236}">
                <a16:creationId xmlns:a16="http://schemas.microsoft.com/office/drawing/2014/main" id="{B274D53D-B733-9BD6-BC13-9EC7F83E4ADF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PODMIOTY GOSPODARCZE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0" name="TextBox 43">
            <a:extLst>
              <a:ext uri="{FF2B5EF4-FFF2-40B4-BE49-F238E27FC236}">
                <a16:creationId xmlns:a16="http://schemas.microsoft.com/office/drawing/2014/main" id="{B30B7DBA-1F0B-09FE-F7E5-D88F033A6ADD}"/>
              </a:ext>
            </a:extLst>
          </p:cNvPr>
          <p:cNvSpPr txBox="1"/>
          <p:nvPr/>
        </p:nvSpPr>
        <p:spPr>
          <a:xfrm>
            <a:off x="9869521" y="394025"/>
            <a:ext cx="2743103" cy="3749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3" name="TextBox 43">
            <a:extLst>
              <a:ext uri="{FF2B5EF4-FFF2-40B4-BE49-F238E27FC236}">
                <a16:creationId xmlns:a16="http://schemas.microsoft.com/office/drawing/2014/main" id="{0357B095-2FBE-5002-D55E-E705492CB28F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7521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4B9BC-947C-CB14-DB31-0C951915B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3">
            <a:extLst>
              <a:ext uri="{FF2B5EF4-FFF2-40B4-BE49-F238E27FC236}">
                <a16:creationId xmlns:a16="http://schemas.microsoft.com/office/drawing/2014/main" id="{FA86B341-F5EA-81AF-9959-934F5C168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4" y="1405866"/>
            <a:ext cx="56883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pl-PL" alt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Stopa bezrobocia </a:t>
            </a:r>
            <a:r>
              <a:rPr lang="pl-PL" altLang="pl-PL" sz="1800" dirty="0">
                <a:latin typeface="Arial" panose="020B0604020202020204" pitchFamily="34" charset="0"/>
                <a:cs typeface="Arial" panose="020B0604020202020204" pitchFamily="34" charset="0"/>
              </a:rPr>
              <a:t>w powiecie dąbrowskim końcu kwietnia spadła o 0,6 p. proc. w porównaniu do marca 2025 r. i wynosiła 11,1%. Względem poprzedniego roku spadła o 0,7 p. proc. Powiat dąbrowski znajduje się na pierwszym miejscu pod względem wielkości stopy bezrobocia w Małopolsce.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397CC88-558F-C2D8-E234-DFEAF5C83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718993"/>
              </p:ext>
            </p:extLst>
          </p:nvPr>
        </p:nvGraphicFramePr>
        <p:xfrm>
          <a:off x="600924" y="3677098"/>
          <a:ext cx="6417057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9019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3744003956"/>
                    </a:ext>
                  </a:extLst>
                </a:gridCol>
                <a:gridCol w="2139019">
                  <a:extLst>
                    <a:ext uri="{9D8B030D-6E8A-4147-A177-3AD203B41FA5}">
                      <a16:colId xmlns:a16="http://schemas.microsoft.com/office/drawing/2014/main" val="2925576540"/>
                    </a:ext>
                  </a:extLst>
                </a:gridCol>
              </a:tblGrid>
              <a:tr h="42561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powiat</a:t>
                      </a:r>
                      <a:b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dąbrowski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małopolska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Polska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617145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11,1%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0,6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0,6%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0,2%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0,1% r/r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5,2%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0,1%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wzrost o 0,1%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12808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255370"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254233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sp>
        <p:nvSpPr>
          <p:cNvPr id="8" name="Prostokąt 3">
            <a:extLst>
              <a:ext uri="{FF2B5EF4-FFF2-40B4-BE49-F238E27FC236}">
                <a16:creationId xmlns:a16="http://schemas.microsoft.com/office/drawing/2014/main" id="{FBD890BC-F109-8E12-0B1F-68AC8A74A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4" y="634695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GUS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3" name="Group 29">
            <a:extLst>
              <a:ext uri="{FF2B5EF4-FFF2-40B4-BE49-F238E27FC236}">
                <a16:creationId xmlns:a16="http://schemas.microsoft.com/office/drawing/2014/main" id="{A3B7D37E-4BBA-962A-021C-76A7EBDCBAB0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" name="Freeform 30">
              <a:extLst>
                <a:ext uri="{FF2B5EF4-FFF2-40B4-BE49-F238E27FC236}">
                  <a16:creationId xmlns:a16="http://schemas.microsoft.com/office/drawing/2014/main" id="{04D1243B-652A-6B03-7563-84E338ED0453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TextBox 31">
              <a:extLst>
                <a:ext uri="{FF2B5EF4-FFF2-40B4-BE49-F238E27FC236}">
                  <a16:creationId xmlns:a16="http://schemas.microsoft.com/office/drawing/2014/main" id="{7E72D388-05EA-4FFA-E079-4758ACD4924C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TextBox 36">
            <a:extLst>
              <a:ext uri="{FF2B5EF4-FFF2-40B4-BE49-F238E27FC236}">
                <a16:creationId xmlns:a16="http://schemas.microsoft.com/office/drawing/2014/main" id="{7D74F90C-08D9-56EE-1846-91C373A7E161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STOPA BEZROBOCIA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4" name="TextBox 43">
            <a:extLst>
              <a:ext uri="{FF2B5EF4-FFF2-40B4-BE49-F238E27FC236}">
                <a16:creationId xmlns:a16="http://schemas.microsoft.com/office/drawing/2014/main" id="{8F2CFA01-62B4-C9C1-EE7F-623EFB46FAF7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Kwiecień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pic>
        <p:nvPicPr>
          <p:cNvPr id="11" name="Obraz 10" descr="stopa bezrobocia w poszczególnych powiatach województwa małopolskiego według stanu na koniec kwietnia 2025 roku">
            <a:extLst>
              <a:ext uri="{FF2B5EF4-FFF2-40B4-BE49-F238E27FC236}">
                <a16:creationId xmlns:a16="http://schemas.microsoft.com/office/drawing/2014/main" id="{DADE5801-7A89-30BA-973E-9E5BC3A45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207" y="1252012"/>
            <a:ext cx="5848793" cy="510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63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0F97E38-944E-81C4-15BD-C7D5B345C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484055"/>
              </p:ext>
            </p:extLst>
          </p:nvPr>
        </p:nvGraphicFramePr>
        <p:xfrm>
          <a:off x="673322" y="1237703"/>
          <a:ext cx="5687568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7568">
                  <a:extLst>
                    <a:ext uri="{9D8B030D-6E8A-4147-A177-3AD203B41FA5}">
                      <a16:colId xmlns:a16="http://schemas.microsoft.com/office/drawing/2014/main" val="1676628529"/>
                    </a:ext>
                  </a:extLst>
                </a:gridCol>
              </a:tblGrid>
              <a:tr h="395224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tx1"/>
                          </a:solidFill>
                        </a:rPr>
                        <a:t>OSOBY W SZCZEGÓLNEJ SYTUACJI NA RYNKU PRACY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723014"/>
                  </a:ext>
                </a:extLst>
              </a:tr>
            </a:tbl>
          </a:graphicData>
        </a:graphic>
      </p:graphicFrame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2F33857E-5293-3236-E4FC-3BE64E089655}"/>
              </a:ext>
            </a:extLst>
          </p:cNvPr>
          <p:cNvSpPr/>
          <p:nvPr/>
        </p:nvSpPr>
        <p:spPr>
          <a:xfrm>
            <a:off x="1134145" y="1811154"/>
            <a:ext cx="4389117" cy="61840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000" dirty="0">
              <a:solidFill>
                <a:schemeClr val="bg1"/>
              </a:solidFill>
            </a:endParaRPr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17F0A26D-344E-C992-CD0C-5276ACC4C8C2}"/>
              </a:ext>
            </a:extLst>
          </p:cNvPr>
          <p:cNvCxnSpPr>
            <a:cxnSpLocks/>
          </p:cNvCxnSpPr>
          <p:nvPr/>
        </p:nvCxnSpPr>
        <p:spPr>
          <a:xfrm>
            <a:off x="2511182" y="1944755"/>
            <a:ext cx="0" cy="3914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dtytuł 2">
            <a:extLst>
              <a:ext uri="{FF2B5EF4-FFF2-40B4-BE49-F238E27FC236}">
                <a16:creationId xmlns:a16="http://schemas.microsoft.com/office/drawing/2014/main" id="{7950CA0A-CFD5-2126-92E7-D66943450A45}"/>
              </a:ext>
            </a:extLst>
          </p:cNvPr>
          <p:cNvSpPr txBox="1">
            <a:spLocks/>
          </p:cNvSpPr>
          <p:nvPr/>
        </p:nvSpPr>
        <p:spPr>
          <a:xfrm>
            <a:off x="1365219" y="1854996"/>
            <a:ext cx="959358" cy="49377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9600" b="1" dirty="0"/>
              <a:t>1704</a:t>
            </a:r>
          </a:p>
          <a:p>
            <a:pPr marL="0" indent="0" algn="ctr">
              <a:buNone/>
            </a:pPr>
            <a:r>
              <a:rPr lang="pl-PL" sz="3600" dirty="0"/>
              <a:t>OGÓŁEM</a:t>
            </a:r>
          </a:p>
          <a:p>
            <a:endParaRPr lang="pl-PL" dirty="0"/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4512BC63-752D-C832-A85D-D2DA7CA9443A}"/>
              </a:ext>
            </a:extLst>
          </p:cNvPr>
          <p:cNvSpPr txBox="1">
            <a:spLocks/>
          </p:cNvSpPr>
          <p:nvPr/>
        </p:nvSpPr>
        <p:spPr>
          <a:xfrm>
            <a:off x="2749964" y="1872999"/>
            <a:ext cx="824486" cy="49377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9600" b="1" dirty="0"/>
              <a:t>938</a:t>
            </a:r>
          </a:p>
          <a:p>
            <a:pPr marL="0" indent="0" algn="ctr">
              <a:buNone/>
            </a:pPr>
            <a:r>
              <a:rPr lang="pl-PL" sz="3600" dirty="0"/>
              <a:t>KOBIETY</a:t>
            </a:r>
            <a:endParaRPr lang="pl-PL" dirty="0"/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EB2B39DE-FA57-3380-0892-D6A99375AE6A}"/>
              </a:ext>
            </a:extLst>
          </p:cNvPr>
          <p:cNvSpPr txBox="1">
            <a:spLocks/>
          </p:cNvSpPr>
          <p:nvPr/>
        </p:nvSpPr>
        <p:spPr>
          <a:xfrm>
            <a:off x="4209200" y="1842479"/>
            <a:ext cx="824486" cy="49377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9600" b="1" dirty="0"/>
              <a:t>766</a:t>
            </a:r>
          </a:p>
          <a:p>
            <a:pPr marL="0" indent="0" algn="ctr">
              <a:buNone/>
            </a:pPr>
            <a:r>
              <a:rPr lang="pl-PL" sz="3600" dirty="0"/>
              <a:t>MĘŻCZYŹNI</a:t>
            </a:r>
            <a:endParaRPr lang="pl-PL" dirty="0"/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C8962A73-D60B-2814-4D3C-C5A4E1C64126}"/>
              </a:ext>
            </a:extLst>
          </p:cNvPr>
          <p:cNvCxnSpPr>
            <a:cxnSpLocks/>
          </p:cNvCxnSpPr>
          <p:nvPr/>
        </p:nvCxnSpPr>
        <p:spPr>
          <a:xfrm>
            <a:off x="3978009" y="1944756"/>
            <a:ext cx="0" cy="3914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B26B61E7-9196-AC49-6B2D-CC084BAF4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9" name="Owal 18">
            <a:extLst>
              <a:ext uri="{FF2B5EF4-FFF2-40B4-BE49-F238E27FC236}">
                <a16:creationId xmlns:a16="http://schemas.microsoft.com/office/drawing/2014/main" id="{6FB8DD56-33C8-1761-AEBC-F0EFA74D2B0A}"/>
              </a:ext>
            </a:extLst>
          </p:cNvPr>
          <p:cNvSpPr/>
          <p:nvPr/>
        </p:nvSpPr>
        <p:spPr>
          <a:xfrm>
            <a:off x="515446" y="2972912"/>
            <a:ext cx="2025395" cy="18836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92C738F1-09E6-3AD7-8E4A-A758F137C6B8}"/>
              </a:ext>
            </a:extLst>
          </p:cNvPr>
          <p:cNvSpPr txBox="1">
            <a:spLocks/>
          </p:cNvSpPr>
          <p:nvPr/>
        </p:nvSpPr>
        <p:spPr>
          <a:xfrm>
            <a:off x="8452865" y="4155948"/>
            <a:ext cx="824486" cy="4937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l-PL" sz="1400" dirty="0">
              <a:solidFill>
                <a:schemeClr val="bg1"/>
              </a:solidFill>
            </a:endParaRPr>
          </a:p>
        </p:txBody>
      </p:sp>
      <p:sp>
        <p:nvSpPr>
          <p:cNvPr id="22" name="Podtytuł 2">
            <a:extLst>
              <a:ext uri="{FF2B5EF4-FFF2-40B4-BE49-F238E27FC236}">
                <a16:creationId xmlns:a16="http://schemas.microsoft.com/office/drawing/2014/main" id="{69F44B85-B3F0-5716-0E5B-7887C8AA8A32}"/>
              </a:ext>
            </a:extLst>
          </p:cNvPr>
          <p:cNvSpPr txBox="1">
            <a:spLocks/>
          </p:cNvSpPr>
          <p:nvPr/>
        </p:nvSpPr>
        <p:spPr>
          <a:xfrm>
            <a:off x="510580" y="3644699"/>
            <a:ext cx="2107691" cy="4937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280" b="1" dirty="0"/>
              <a:t>OSOBY W SZCZEGÓLNEJ SYTUACJI NA RYNKU PRACY</a:t>
            </a: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3C79C3DD-5750-33EB-4024-C007EFE60D89}"/>
              </a:ext>
            </a:extLst>
          </p:cNvPr>
          <p:cNvSpPr/>
          <p:nvPr/>
        </p:nvSpPr>
        <p:spPr>
          <a:xfrm>
            <a:off x="3574450" y="2694082"/>
            <a:ext cx="3927822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Podtytuł 2">
            <a:extLst>
              <a:ext uri="{FF2B5EF4-FFF2-40B4-BE49-F238E27FC236}">
                <a16:creationId xmlns:a16="http://schemas.microsoft.com/office/drawing/2014/main" id="{4D30FF34-281A-8576-F8DC-12F4D28E75A0}"/>
              </a:ext>
            </a:extLst>
          </p:cNvPr>
          <p:cNvSpPr txBox="1">
            <a:spLocks/>
          </p:cNvSpPr>
          <p:nvPr/>
        </p:nvSpPr>
        <p:spPr>
          <a:xfrm>
            <a:off x="3667265" y="2777347"/>
            <a:ext cx="2693626" cy="396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620 osób do 30 roku życia </a:t>
            </a:r>
          </a:p>
          <a:p>
            <a:endParaRPr lang="pl-PL" dirty="0"/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id="{D791AD80-8CB1-4DB7-9763-51CEC01D0C47}"/>
              </a:ext>
            </a:extLst>
          </p:cNvPr>
          <p:cNvSpPr/>
          <p:nvPr/>
        </p:nvSpPr>
        <p:spPr>
          <a:xfrm>
            <a:off x="3534823" y="3330350"/>
            <a:ext cx="3922960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Prostokąt 29">
            <a:extLst>
              <a:ext uri="{FF2B5EF4-FFF2-40B4-BE49-F238E27FC236}">
                <a16:creationId xmlns:a16="http://schemas.microsoft.com/office/drawing/2014/main" id="{F4FCA4AB-D7DB-8D40-5503-C6CEA7134C89}"/>
              </a:ext>
            </a:extLst>
          </p:cNvPr>
          <p:cNvSpPr/>
          <p:nvPr/>
        </p:nvSpPr>
        <p:spPr>
          <a:xfrm>
            <a:off x="3521218" y="3839586"/>
            <a:ext cx="3949919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AB2D633D-9B00-E352-DC3D-17D51CFCACA8}"/>
              </a:ext>
            </a:extLst>
          </p:cNvPr>
          <p:cNvSpPr/>
          <p:nvPr/>
        </p:nvSpPr>
        <p:spPr>
          <a:xfrm>
            <a:off x="2892849" y="4376134"/>
            <a:ext cx="4578288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Prostokąt 31">
            <a:extLst>
              <a:ext uri="{FF2B5EF4-FFF2-40B4-BE49-F238E27FC236}">
                <a16:creationId xmlns:a16="http://schemas.microsoft.com/office/drawing/2014/main" id="{9D91160F-8690-94F3-F2E3-8F343378E636}"/>
              </a:ext>
            </a:extLst>
          </p:cNvPr>
          <p:cNvSpPr/>
          <p:nvPr/>
        </p:nvSpPr>
        <p:spPr>
          <a:xfrm>
            <a:off x="1365219" y="6046579"/>
            <a:ext cx="6092564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Prostokąt 32">
            <a:extLst>
              <a:ext uri="{FF2B5EF4-FFF2-40B4-BE49-F238E27FC236}">
                <a16:creationId xmlns:a16="http://schemas.microsoft.com/office/drawing/2014/main" id="{5A5A0174-CCD3-0EEE-E4B9-53F34DE9A53F}"/>
              </a:ext>
            </a:extLst>
          </p:cNvPr>
          <p:cNvSpPr/>
          <p:nvPr/>
        </p:nvSpPr>
        <p:spPr>
          <a:xfrm>
            <a:off x="1827768" y="5478809"/>
            <a:ext cx="5643370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6" name="Podtytuł 2">
            <a:extLst>
              <a:ext uri="{FF2B5EF4-FFF2-40B4-BE49-F238E27FC236}">
                <a16:creationId xmlns:a16="http://schemas.microsoft.com/office/drawing/2014/main" id="{0C425C2A-5494-F732-F054-5382E9D7C1EB}"/>
              </a:ext>
            </a:extLst>
          </p:cNvPr>
          <p:cNvSpPr txBox="1">
            <a:spLocks/>
          </p:cNvSpPr>
          <p:nvPr/>
        </p:nvSpPr>
        <p:spPr>
          <a:xfrm>
            <a:off x="3689057" y="3355023"/>
            <a:ext cx="3565447" cy="396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1154 osoby długotrwale bezrobotne</a:t>
            </a:r>
          </a:p>
        </p:txBody>
      </p:sp>
      <p:sp>
        <p:nvSpPr>
          <p:cNvPr id="37" name="Podtytuł 2">
            <a:extLst>
              <a:ext uri="{FF2B5EF4-FFF2-40B4-BE49-F238E27FC236}">
                <a16:creationId xmlns:a16="http://schemas.microsoft.com/office/drawing/2014/main" id="{6EA93D2C-DA75-1B03-FEAA-8C66E04B9B33}"/>
              </a:ext>
            </a:extLst>
          </p:cNvPr>
          <p:cNvSpPr txBox="1">
            <a:spLocks/>
          </p:cNvSpPr>
          <p:nvPr/>
        </p:nvSpPr>
        <p:spPr>
          <a:xfrm>
            <a:off x="3645794" y="3898253"/>
            <a:ext cx="3575902" cy="338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368 osób powyżej 50 roku życia</a:t>
            </a:r>
          </a:p>
        </p:txBody>
      </p:sp>
      <p:sp>
        <p:nvSpPr>
          <p:cNvPr id="38" name="Podtytuł 2">
            <a:extLst>
              <a:ext uri="{FF2B5EF4-FFF2-40B4-BE49-F238E27FC236}">
                <a16:creationId xmlns:a16="http://schemas.microsoft.com/office/drawing/2014/main" id="{54527FF3-877F-EA90-2FEA-074A341E7632}"/>
              </a:ext>
            </a:extLst>
          </p:cNvPr>
          <p:cNvSpPr txBox="1">
            <a:spLocks/>
          </p:cNvSpPr>
          <p:nvPr/>
        </p:nvSpPr>
        <p:spPr>
          <a:xfrm>
            <a:off x="2191951" y="5536877"/>
            <a:ext cx="5073007" cy="396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423 osoby posiadające co najmniej jedno dziecko do 6 roku życia</a:t>
            </a:r>
          </a:p>
        </p:txBody>
      </p:sp>
      <p:sp>
        <p:nvSpPr>
          <p:cNvPr id="39" name="Podtytuł 2">
            <a:extLst>
              <a:ext uri="{FF2B5EF4-FFF2-40B4-BE49-F238E27FC236}">
                <a16:creationId xmlns:a16="http://schemas.microsoft.com/office/drawing/2014/main" id="{F7C8F2B7-2D37-F3A0-706E-FE9842A554FA}"/>
              </a:ext>
            </a:extLst>
          </p:cNvPr>
          <p:cNvSpPr txBox="1">
            <a:spLocks/>
          </p:cNvSpPr>
          <p:nvPr/>
        </p:nvSpPr>
        <p:spPr>
          <a:xfrm>
            <a:off x="1365219" y="6115681"/>
            <a:ext cx="6168660" cy="3962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2 osoby posiadające co najmniej jedno dziecko niepełnosprawne do 18 roku życia</a:t>
            </a:r>
          </a:p>
        </p:txBody>
      </p:sp>
      <p:sp>
        <p:nvSpPr>
          <p:cNvPr id="40" name="Podtytuł 2">
            <a:extLst>
              <a:ext uri="{FF2B5EF4-FFF2-40B4-BE49-F238E27FC236}">
                <a16:creationId xmlns:a16="http://schemas.microsoft.com/office/drawing/2014/main" id="{4506399A-7754-69F2-6293-03A84BC544E2}"/>
              </a:ext>
            </a:extLst>
          </p:cNvPr>
          <p:cNvSpPr txBox="1">
            <a:spLocks/>
          </p:cNvSpPr>
          <p:nvPr/>
        </p:nvSpPr>
        <p:spPr>
          <a:xfrm>
            <a:off x="3667265" y="4416570"/>
            <a:ext cx="2530335" cy="396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91 osób niepełnosprawnych</a:t>
            </a:r>
          </a:p>
        </p:txBody>
      </p:sp>
      <p:cxnSp>
        <p:nvCxnSpPr>
          <p:cNvPr id="42" name="Łącznik: łamany 41">
            <a:extLst>
              <a:ext uri="{FF2B5EF4-FFF2-40B4-BE49-F238E27FC236}">
                <a16:creationId xmlns:a16="http://schemas.microsoft.com/office/drawing/2014/main" id="{AF73018B-B6E2-5E34-D24C-71318B3F4B27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2507847" y="3528470"/>
            <a:ext cx="1026976" cy="2053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Łącznik: łamany 64">
            <a:extLst>
              <a:ext uri="{FF2B5EF4-FFF2-40B4-BE49-F238E27FC236}">
                <a16:creationId xmlns:a16="http://schemas.microsoft.com/office/drawing/2014/main" id="{8D608B71-7642-84DF-FF5F-AB9B4E147604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2518325" y="3839586"/>
            <a:ext cx="1002893" cy="1981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Łącznik: łamany 67">
            <a:extLst>
              <a:ext uri="{FF2B5EF4-FFF2-40B4-BE49-F238E27FC236}">
                <a16:creationId xmlns:a16="http://schemas.microsoft.com/office/drawing/2014/main" id="{D39CFC0A-FE5D-2062-BC93-FC16282A6B25}"/>
              </a:ext>
            </a:extLst>
          </p:cNvPr>
          <p:cNvCxnSpPr>
            <a:cxnSpLocks/>
            <a:endCxn id="23" idx="1"/>
          </p:cNvCxnSpPr>
          <p:nvPr/>
        </p:nvCxnSpPr>
        <p:spPr>
          <a:xfrm flipV="1">
            <a:off x="2324579" y="2892202"/>
            <a:ext cx="1249871" cy="43094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Łącznik: łamany 101">
            <a:extLst>
              <a:ext uri="{FF2B5EF4-FFF2-40B4-BE49-F238E27FC236}">
                <a16:creationId xmlns:a16="http://schemas.microsoft.com/office/drawing/2014/main" id="{10D0AA93-49B8-8EE6-6443-8CCC3177CE57}"/>
              </a:ext>
            </a:extLst>
          </p:cNvPr>
          <p:cNvCxnSpPr>
            <a:cxnSpLocks/>
            <a:endCxn id="32" idx="1"/>
          </p:cNvCxnSpPr>
          <p:nvPr/>
        </p:nvCxnSpPr>
        <p:spPr>
          <a:xfrm rot="16200000" flipH="1">
            <a:off x="419449" y="5298928"/>
            <a:ext cx="1514527" cy="37701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Łącznik: łamany 108">
            <a:extLst>
              <a:ext uri="{FF2B5EF4-FFF2-40B4-BE49-F238E27FC236}">
                <a16:creationId xmlns:a16="http://schemas.microsoft.com/office/drawing/2014/main" id="{E97E158A-CCDE-1F9A-29B8-B81F45218CA4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507847" y="4235826"/>
            <a:ext cx="385002" cy="3384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Łącznik: łamany 110">
            <a:extLst>
              <a:ext uri="{FF2B5EF4-FFF2-40B4-BE49-F238E27FC236}">
                <a16:creationId xmlns:a16="http://schemas.microsoft.com/office/drawing/2014/main" id="{A2FE6243-2454-55E7-DE9A-BC03253C5E32}"/>
              </a:ext>
            </a:extLst>
          </p:cNvPr>
          <p:cNvCxnSpPr>
            <a:cxnSpLocks/>
            <a:stCxn id="19" idx="4"/>
            <a:endCxn id="33" idx="1"/>
          </p:cNvCxnSpPr>
          <p:nvPr/>
        </p:nvCxnSpPr>
        <p:spPr>
          <a:xfrm rot="16200000" flipH="1">
            <a:off x="1267780" y="5116940"/>
            <a:ext cx="820353" cy="2996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oup 29">
            <a:extLst>
              <a:ext uri="{FF2B5EF4-FFF2-40B4-BE49-F238E27FC236}">
                <a16:creationId xmlns:a16="http://schemas.microsoft.com/office/drawing/2014/main" id="{3A7A60B6-5459-2794-8A28-73BCB2EE3467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" name="Freeform 30">
              <a:extLst>
                <a:ext uri="{FF2B5EF4-FFF2-40B4-BE49-F238E27FC236}">
                  <a16:creationId xmlns:a16="http://schemas.microsoft.com/office/drawing/2014/main" id="{7E8D3392-85E5-5E65-EDBA-2EDE23D372BD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TextBox 31">
              <a:extLst>
                <a:ext uri="{FF2B5EF4-FFF2-40B4-BE49-F238E27FC236}">
                  <a16:creationId xmlns:a16="http://schemas.microsoft.com/office/drawing/2014/main" id="{4B0DDEF1-B47F-BDA7-1E78-111F1D67C1EB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" name="TextBox 36">
            <a:extLst>
              <a:ext uri="{FF2B5EF4-FFF2-40B4-BE49-F238E27FC236}">
                <a16:creationId xmlns:a16="http://schemas.microsoft.com/office/drawing/2014/main" id="{22624064-719F-A2FF-D9D9-95A71D15E043}"/>
              </a:ext>
            </a:extLst>
          </p:cNvPr>
          <p:cNvSpPr txBox="1"/>
          <p:nvPr/>
        </p:nvSpPr>
        <p:spPr>
          <a:xfrm>
            <a:off x="730872" y="76806"/>
            <a:ext cx="10769833" cy="8424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BEZROBOCIE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1" name="TextBox 43">
            <a:extLst>
              <a:ext uri="{FF2B5EF4-FFF2-40B4-BE49-F238E27FC236}">
                <a16:creationId xmlns:a16="http://schemas.microsoft.com/office/drawing/2014/main" id="{CA0E28F6-C507-489C-4F9A-9B86DCAA5C26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45" name="Prostokąt 44">
            <a:extLst>
              <a:ext uri="{FF2B5EF4-FFF2-40B4-BE49-F238E27FC236}">
                <a16:creationId xmlns:a16="http://schemas.microsoft.com/office/drawing/2014/main" id="{15998290-3177-34F5-2788-5355B7A64784}"/>
              </a:ext>
            </a:extLst>
          </p:cNvPr>
          <p:cNvSpPr/>
          <p:nvPr/>
        </p:nvSpPr>
        <p:spPr>
          <a:xfrm>
            <a:off x="2892849" y="4943491"/>
            <a:ext cx="4578288" cy="39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Podtytuł 2">
            <a:extLst>
              <a:ext uri="{FF2B5EF4-FFF2-40B4-BE49-F238E27FC236}">
                <a16:creationId xmlns:a16="http://schemas.microsoft.com/office/drawing/2014/main" id="{98E60C4D-460C-9997-0A56-1725EB4A9432}"/>
              </a:ext>
            </a:extLst>
          </p:cNvPr>
          <p:cNvSpPr txBox="1">
            <a:spLocks/>
          </p:cNvSpPr>
          <p:nvPr/>
        </p:nvSpPr>
        <p:spPr>
          <a:xfrm>
            <a:off x="3112180" y="5028334"/>
            <a:ext cx="4345603" cy="3962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400" b="1" dirty="0"/>
              <a:t>3 osoby korzystające ze świadczeń z opieki społecznej</a:t>
            </a:r>
          </a:p>
        </p:txBody>
      </p:sp>
      <p:cxnSp>
        <p:nvCxnSpPr>
          <p:cNvPr id="50" name="Łącznik: łamany 49">
            <a:extLst>
              <a:ext uri="{FF2B5EF4-FFF2-40B4-BE49-F238E27FC236}">
                <a16:creationId xmlns:a16="http://schemas.microsoft.com/office/drawing/2014/main" id="{BE5813BB-4C80-2F5E-D994-F66E083FFA57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2068945" y="4730171"/>
            <a:ext cx="823904" cy="4114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2" name="Tabela 61">
            <a:extLst>
              <a:ext uri="{FF2B5EF4-FFF2-40B4-BE49-F238E27FC236}">
                <a16:creationId xmlns:a16="http://schemas.microsoft.com/office/drawing/2014/main" id="{A3F548ED-9059-B3BA-9D43-0A4A9FD89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557495"/>
              </p:ext>
            </p:extLst>
          </p:nvPr>
        </p:nvGraphicFramePr>
        <p:xfrm>
          <a:off x="8450431" y="2161307"/>
          <a:ext cx="2025396" cy="428151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12698">
                  <a:extLst>
                    <a:ext uri="{9D8B030D-6E8A-4147-A177-3AD203B41FA5}">
                      <a16:colId xmlns:a16="http://schemas.microsoft.com/office/drawing/2014/main" val="515121069"/>
                    </a:ext>
                  </a:extLst>
                </a:gridCol>
                <a:gridCol w="1012698">
                  <a:extLst>
                    <a:ext uri="{9D8B030D-6E8A-4147-A177-3AD203B41FA5}">
                      <a16:colId xmlns:a16="http://schemas.microsoft.com/office/drawing/2014/main" val="675130569"/>
                    </a:ext>
                  </a:extLst>
                </a:gridCol>
              </a:tblGrid>
              <a:tr h="535189"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874204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333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287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013402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694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460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426206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129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239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2809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522568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510023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358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195195"/>
                  </a:ext>
                </a:extLst>
              </a:tr>
              <a:tr h="53518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</a:pPr>
                      <a:r>
                        <a:rPr lang="pl-PL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60204"/>
                  </a:ext>
                </a:extLst>
              </a:tr>
            </a:tbl>
          </a:graphicData>
        </a:graphic>
      </p:graphicFrame>
      <p:sp>
        <p:nvSpPr>
          <p:cNvPr id="63" name="Rectangle 1">
            <a:extLst>
              <a:ext uri="{FF2B5EF4-FFF2-40B4-BE49-F238E27FC236}">
                <a16:creationId xmlns:a16="http://schemas.microsoft.com/office/drawing/2014/main" id="{A69510B9-8AA8-739D-836F-1AA62892B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4" name="Freeform 2">
            <a:extLst>
              <a:ext uri="{FF2B5EF4-FFF2-40B4-BE49-F238E27FC236}">
                <a16:creationId xmlns:a16="http://schemas.microsoft.com/office/drawing/2014/main" id="{7097BC7F-AEC7-D3EA-5065-8EB424B2CED4}"/>
              </a:ext>
            </a:extLst>
          </p:cNvPr>
          <p:cNvSpPr/>
          <p:nvPr/>
        </p:nvSpPr>
        <p:spPr>
          <a:xfrm>
            <a:off x="8824964" y="2206945"/>
            <a:ext cx="245369" cy="406401"/>
          </a:xfrm>
          <a:custGeom>
            <a:avLst/>
            <a:gdLst/>
            <a:ahLst/>
            <a:cxnLst/>
            <a:rect l="l" t="t" r="r" b="b"/>
            <a:pathLst>
              <a:path w="411845" h="932160">
                <a:moveTo>
                  <a:pt x="0" y="0"/>
                </a:moveTo>
                <a:lnTo>
                  <a:pt x="411845" y="0"/>
                </a:lnTo>
                <a:lnTo>
                  <a:pt x="411845" y="932160"/>
                </a:lnTo>
                <a:lnTo>
                  <a:pt x="0" y="9321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6" name="Freeform 3">
            <a:extLst>
              <a:ext uri="{FF2B5EF4-FFF2-40B4-BE49-F238E27FC236}">
                <a16:creationId xmlns:a16="http://schemas.microsoft.com/office/drawing/2014/main" id="{F77F78A2-CE71-C940-AE07-90C7BF5F24CE}"/>
              </a:ext>
            </a:extLst>
          </p:cNvPr>
          <p:cNvSpPr/>
          <p:nvPr/>
        </p:nvSpPr>
        <p:spPr>
          <a:xfrm>
            <a:off x="9938363" y="2206945"/>
            <a:ext cx="200383" cy="406401"/>
          </a:xfrm>
          <a:custGeom>
            <a:avLst/>
            <a:gdLst/>
            <a:ahLst/>
            <a:cxnLst/>
            <a:rect l="l" t="t" r="r" b="b"/>
            <a:pathLst>
              <a:path w="268806" h="750156">
                <a:moveTo>
                  <a:pt x="0" y="0"/>
                </a:moveTo>
                <a:lnTo>
                  <a:pt x="268806" y="0"/>
                </a:lnTo>
                <a:lnTo>
                  <a:pt x="268806" y="750156"/>
                </a:lnTo>
                <a:lnTo>
                  <a:pt x="0" y="7501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41328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54D08-0F90-F82C-B9B5-A3E524228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all">
            <a:extLst>
              <a:ext uri="{FF2B5EF4-FFF2-40B4-BE49-F238E27FC236}">
                <a16:creationId xmlns:a16="http://schemas.microsoft.com/office/drawing/2014/main" id="{1FC707E3-4275-DA1C-6FE5-3DBDC58FEEE0}"/>
              </a:ext>
            </a:extLst>
          </p:cNvPr>
          <p:cNvGrpSpPr>
            <a:grpSpLocks noChangeAspect="1"/>
          </p:cNvGrpSpPr>
          <p:nvPr/>
        </p:nvGrpSpPr>
        <p:grpSpPr>
          <a:xfrm>
            <a:off x="907408" y="1708715"/>
            <a:ext cx="3736897" cy="2995961"/>
            <a:chOff x="0" y="0"/>
            <a:chExt cx="4257551" cy="3413382"/>
          </a:xfrm>
        </p:grpSpPr>
        <p:sp>
          <p:nvSpPr>
            <p:cNvPr id="32" name="terc_1204012_obj">
              <a:extLst>
                <a:ext uri="{FF2B5EF4-FFF2-40B4-BE49-F238E27FC236}">
                  <a16:creationId xmlns:a16="http://schemas.microsoft.com/office/drawing/2014/main" id="{A25C05AD-2ADB-8D45-1EF8-BBF6B8F49EE6}"/>
                </a:ext>
              </a:extLst>
            </p:cNvPr>
            <p:cNvSpPr/>
            <p:nvPr/>
          </p:nvSpPr>
          <p:spPr>
            <a:xfrm>
              <a:off x="844169" y="734060"/>
              <a:ext cx="917578" cy="954281"/>
            </a:xfrm>
            <a:custGeom>
              <a:avLst/>
              <a:gdLst/>
              <a:ahLst/>
              <a:cxnLst/>
              <a:rect l="0" t="0" r="0" b="0"/>
              <a:pathLst>
                <a:path w="317501" h="330201">
                  <a:moveTo>
                    <a:pt x="0" y="177800"/>
                  </a:move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63500" y="139700"/>
                  </a:lnTo>
                  <a:lnTo>
                    <a:pt x="63500" y="76200"/>
                  </a:lnTo>
                  <a:lnTo>
                    <a:pt x="76200" y="63500"/>
                  </a:lnTo>
                  <a:lnTo>
                    <a:pt x="76200" y="50800"/>
                  </a:lnTo>
                  <a:lnTo>
                    <a:pt x="101600" y="50800"/>
                  </a:lnTo>
                  <a:lnTo>
                    <a:pt x="114300" y="63500"/>
                  </a:lnTo>
                  <a:lnTo>
                    <a:pt x="139700" y="635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25400"/>
                  </a:lnTo>
                  <a:lnTo>
                    <a:pt x="203200" y="0"/>
                  </a:lnTo>
                  <a:lnTo>
                    <a:pt x="215900" y="0"/>
                  </a:lnTo>
                  <a:lnTo>
                    <a:pt x="228600" y="12700"/>
                  </a:lnTo>
                  <a:lnTo>
                    <a:pt x="241300" y="12700"/>
                  </a:lnTo>
                  <a:lnTo>
                    <a:pt x="241300" y="25400"/>
                  </a:lnTo>
                  <a:lnTo>
                    <a:pt x="266700" y="25400"/>
                  </a:lnTo>
                  <a:lnTo>
                    <a:pt x="279400" y="38100"/>
                  </a:lnTo>
                  <a:lnTo>
                    <a:pt x="304800" y="38100"/>
                  </a:lnTo>
                  <a:lnTo>
                    <a:pt x="317500" y="50800"/>
                  </a:lnTo>
                  <a:lnTo>
                    <a:pt x="317500" y="88900"/>
                  </a:lnTo>
                  <a:lnTo>
                    <a:pt x="304800" y="101600"/>
                  </a:lnTo>
                  <a:lnTo>
                    <a:pt x="292100" y="101600"/>
                  </a:lnTo>
                  <a:lnTo>
                    <a:pt x="292100" y="88900"/>
                  </a:lnTo>
                  <a:lnTo>
                    <a:pt x="279400" y="88900"/>
                  </a:lnTo>
                  <a:lnTo>
                    <a:pt x="279400" y="127000"/>
                  </a:lnTo>
                  <a:lnTo>
                    <a:pt x="279400" y="127000"/>
                  </a:lnTo>
                  <a:lnTo>
                    <a:pt x="279400" y="177800"/>
                  </a:lnTo>
                  <a:lnTo>
                    <a:pt x="241300" y="177800"/>
                  </a:lnTo>
                  <a:lnTo>
                    <a:pt x="241300" y="203200"/>
                  </a:lnTo>
                  <a:lnTo>
                    <a:pt x="254000" y="203200"/>
                  </a:lnTo>
                  <a:lnTo>
                    <a:pt x="254000" y="215900"/>
                  </a:lnTo>
                  <a:lnTo>
                    <a:pt x="266700" y="215900"/>
                  </a:lnTo>
                  <a:lnTo>
                    <a:pt x="266700" y="241300"/>
                  </a:lnTo>
                  <a:lnTo>
                    <a:pt x="279400" y="241300"/>
                  </a:lnTo>
                  <a:lnTo>
                    <a:pt x="279400" y="266700"/>
                  </a:lnTo>
                  <a:lnTo>
                    <a:pt x="292100" y="266700"/>
                  </a:lnTo>
                  <a:lnTo>
                    <a:pt x="292100" y="292100"/>
                  </a:lnTo>
                  <a:lnTo>
                    <a:pt x="304800" y="292100"/>
                  </a:lnTo>
                  <a:lnTo>
                    <a:pt x="304800" y="304800"/>
                  </a:lnTo>
                  <a:lnTo>
                    <a:pt x="279400" y="304800"/>
                  </a:lnTo>
                  <a:lnTo>
                    <a:pt x="279400" y="317500"/>
                  </a:lnTo>
                  <a:lnTo>
                    <a:pt x="254000" y="317500"/>
                  </a:lnTo>
                  <a:lnTo>
                    <a:pt x="254000" y="330200"/>
                  </a:lnTo>
                  <a:lnTo>
                    <a:pt x="203200" y="330200"/>
                  </a:lnTo>
                  <a:lnTo>
                    <a:pt x="203200" y="317500"/>
                  </a:lnTo>
                  <a:lnTo>
                    <a:pt x="190500" y="304800"/>
                  </a:lnTo>
                  <a:lnTo>
                    <a:pt x="165100" y="304800"/>
                  </a:lnTo>
                  <a:lnTo>
                    <a:pt x="165100" y="292100"/>
                  </a:lnTo>
                  <a:lnTo>
                    <a:pt x="152400" y="304800"/>
                  </a:lnTo>
                  <a:lnTo>
                    <a:pt x="101600" y="304800"/>
                  </a:lnTo>
                  <a:lnTo>
                    <a:pt x="101600" y="292100"/>
                  </a:lnTo>
                  <a:lnTo>
                    <a:pt x="25400" y="292100"/>
                  </a:lnTo>
                  <a:lnTo>
                    <a:pt x="25400" y="279400"/>
                  </a:lnTo>
                  <a:lnTo>
                    <a:pt x="50800" y="279400"/>
                  </a:lnTo>
                  <a:lnTo>
                    <a:pt x="50800" y="266700"/>
                  </a:lnTo>
                  <a:lnTo>
                    <a:pt x="63500" y="266700"/>
                  </a:lnTo>
                  <a:lnTo>
                    <a:pt x="63500" y="254000"/>
                  </a:lnTo>
                  <a:lnTo>
                    <a:pt x="50800" y="254000"/>
                  </a:lnTo>
                  <a:lnTo>
                    <a:pt x="50800" y="241300"/>
                  </a:lnTo>
                  <a:lnTo>
                    <a:pt x="38100" y="241300"/>
                  </a:lnTo>
                  <a:lnTo>
                    <a:pt x="38100" y="228600"/>
                  </a:lnTo>
                  <a:lnTo>
                    <a:pt x="25400" y="228600"/>
                  </a:lnTo>
                  <a:lnTo>
                    <a:pt x="25400" y="215900"/>
                  </a:lnTo>
                  <a:lnTo>
                    <a:pt x="12700" y="215900"/>
                  </a:lnTo>
                  <a:lnTo>
                    <a:pt x="12700" y="203200"/>
                  </a:lnTo>
                  <a:lnTo>
                    <a:pt x="12700" y="203200"/>
                  </a:lnTo>
                  <a:lnTo>
                    <a:pt x="12700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3" name="terc_1204023_obj">
              <a:extLst>
                <a:ext uri="{FF2B5EF4-FFF2-40B4-BE49-F238E27FC236}">
                  <a16:creationId xmlns:a16="http://schemas.microsoft.com/office/drawing/2014/main" id="{4DDCAB00-379D-EF9D-317E-BBD24FDB9F5C}"/>
                </a:ext>
              </a:extLst>
            </p:cNvPr>
            <p:cNvSpPr/>
            <p:nvPr/>
          </p:nvSpPr>
          <p:spPr>
            <a:xfrm>
              <a:off x="1798447" y="1468120"/>
              <a:ext cx="1578232" cy="1945262"/>
            </a:xfrm>
            <a:custGeom>
              <a:avLst/>
              <a:gdLst/>
              <a:ahLst/>
              <a:cxnLst/>
              <a:rect l="0" t="0" r="0" b="0"/>
              <a:pathLst>
                <a:path w="546101" h="673101">
                  <a:moveTo>
                    <a:pt x="0" y="444500"/>
                  </a:moveTo>
                  <a:lnTo>
                    <a:pt x="12700" y="444500"/>
                  </a:lnTo>
                  <a:lnTo>
                    <a:pt x="12700" y="431800"/>
                  </a:lnTo>
                  <a:lnTo>
                    <a:pt x="12700" y="431800"/>
                  </a:lnTo>
                  <a:lnTo>
                    <a:pt x="12700" y="406400"/>
                  </a:lnTo>
                  <a:lnTo>
                    <a:pt x="25400" y="406400"/>
                  </a:lnTo>
                  <a:lnTo>
                    <a:pt x="25400" y="393700"/>
                  </a:lnTo>
                  <a:lnTo>
                    <a:pt x="63500" y="393700"/>
                  </a:lnTo>
                  <a:lnTo>
                    <a:pt x="76200" y="381000"/>
                  </a:lnTo>
                  <a:lnTo>
                    <a:pt x="88900" y="381000"/>
                  </a:lnTo>
                  <a:lnTo>
                    <a:pt x="88900" y="355600"/>
                  </a:lnTo>
                  <a:lnTo>
                    <a:pt x="76200" y="355600"/>
                  </a:lnTo>
                  <a:lnTo>
                    <a:pt x="76200" y="330200"/>
                  </a:lnTo>
                  <a:lnTo>
                    <a:pt x="50800" y="330200"/>
                  </a:lnTo>
                  <a:lnTo>
                    <a:pt x="50800" y="304800"/>
                  </a:lnTo>
                  <a:lnTo>
                    <a:pt x="76200" y="304800"/>
                  </a:lnTo>
                  <a:lnTo>
                    <a:pt x="76200" y="292100"/>
                  </a:lnTo>
                  <a:lnTo>
                    <a:pt x="88900" y="292100"/>
                  </a:lnTo>
                  <a:lnTo>
                    <a:pt x="88900" y="279400"/>
                  </a:lnTo>
                  <a:lnTo>
                    <a:pt x="152400" y="279400"/>
                  </a:lnTo>
                  <a:lnTo>
                    <a:pt x="152400" y="228600"/>
                  </a:lnTo>
                  <a:lnTo>
                    <a:pt x="165100" y="228600"/>
                  </a:lnTo>
                  <a:lnTo>
                    <a:pt x="165100" y="203200"/>
                  </a:lnTo>
                  <a:lnTo>
                    <a:pt x="165100" y="203200"/>
                  </a:lnTo>
                  <a:lnTo>
                    <a:pt x="165100" y="165100"/>
                  </a:lnTo>
                  <a:lnTo>
                    <a:pt x="177800" y="165100"/>
                  </a:lnTo>
                  <a:lnTo>
                    <a:pt x="177800" y="139700"/>
                  </a:lnTo>
                  <a:lnTo>
                    <a:pt x="165100" y="139700"/>
                  </a:lnTo>
                  <a:lnTo>
                    <a:pt x="165100" y="114300"/>
                  </a:lnTo>
                  <a:lnTo>
                    <a:pt x="152400" y="1143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12700"/>
                  </a:lnTo>
                  <a:lnTo>
                    <a:pt x="190500" y="12700"/>
                  </a:lnTo>
                  <a:lnTo>
                    <a:pt x="190500" y="0"/>
                  </a:lnTo>
                  <a:lnTo>
                    <a:pt x="203200" y="0"/>
                  </a:lnTo>
                  <a:lnTo>
                    <a:pt x="215900" y="12700"/>
                  </a:lnTo>
                  <a:lnTo>
                    <a:pt x="228600" y="12700"/>
                  </a:lnTo>
                  <a:lnTo>
                    <a:pt x="228600" y="38100"/>
                  </a:lnTo>
                  <a:lnTo>
                    <a:pt x="215900" y="38100"/>
                  </a:lnTo>
                  <a:lnTo>
                    <a:pt x="215900" y="63500"/>
                  </a:lnTo>
                  <a:lnTo>
                    <a:pt x="228600" y="63500"/>
                  </a:lnTo>
                  <a:lnTo>
                    <a:pt x="228600" y="63500"/>
                  </a:lnTo>
                  <a:lnTo>
                    <a:pt x="266700" y="63500"/>
                  </a:lnTo>
                  <a:lnTo>
                    <a:pt x="266700" y="76200"/>
                  </a:lnTo>
                  <a:lnTo>
                    <a:pt x="304800" y="76200"/>
                  </a:lnTo>
                  <a:lnTo>
                    <a:pt x="304800" y="63500"/>
                  </a:lnTo>
                  <a:lnTo>
                    <a:pt x="292100" y="63500"/>
                  </a:lnTo>
                  <a:lnTo>
                    <a:pt x="292100" y="50800"/>
                  </a:lnTo>
                  <a:lnTo>
                    <a:pt x="317500" y="50800"/>
                  </a:lnTo>
                  <a:lnTo>
                    <a:pt x="317500" y="38100"/>
                  </a:lnTo>
                  <a:lnTo>
                    <a:pt x="330200" y="38100"/>
                  </a:lnTo>
                  <a:lnTo>
                    <a:pt x="330200" y="50800"/>
                  </a:lnTo>
                  <a:lnTo>
                    <a:pt x="342900" y="50800"/>
                  </a:lnTo>
                  <a:lnTo>
                    <a:pt x="342900" y="38100"/>
                  </a:lnTo>
                  <a:lnTo>
                    <a:pt x="355600" y="381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63500"/>
                  </a:lnTo>
                  <a:lnTo>
                    <a:pt x="393700" y="63500"/>
                  </a:lnTo>
                  <a:lnTo>
                    <a:pt x="393700" y="76200"/>
                  </a:lnTo>
                  <a:lnTo>
                    <a:pt x="406400" y="76200"/>
                  </a:lnTo>
                  <a:lnTo>
                    <a:pt x="406400" y="127000"/>
                  </a:lnTo>
                  <a:lnTo>
                    <a:pt x="419100" y="127000"/>
                  </a:lnTo>
                  <a:lnTo>
                    <a:pt x="419100" y="139700"/>
                  </a:lnTo>
                  <a:lnTo>
                    <a:pt x="406400" y="139700"/>
                  </a:lnTo>
                  <a:lnTo>
                    <a:pt x="406400" y="152400"/>
                  </a:lnTo>
                  <a:lnTo>
                    <a:pt x="431800" y="152400"/>
                  </a:lnTo>
                  <a:lnTo>
                    <a:pt x="431800" y="177800"/>
                  </a:lnTo>
                  <a:lnTo>
                    <a:pt x="431800" y="177800"/>
                  </a:lnTo>
                  <a:lnTo>
                    <a:pt x="431800" y="190500"/>
                  </a:lnTo>
                  <a:lnTo>
                    <a:pt x="444500" y="190500"/>
                  </a:lnTo>
                  <a:lnTo>
                    <a:pt x="457200" y="203200"/>
                  </a:lnTo>
                  <a:lnTo>
                    <a:pt x="469900" y="203200"/>
                  </a:lnTo>
                  <a:lnTo>
                    <a:pt x="469900" y="215900"/>
                  </a:lnTo>
                  <a:lnTo>
                    <a:pt x="457200" y="215900"/>
                  </a:lnTo>
                  <a:lnTo>
                    <a:pt x="457200" y="241300"/>
                  </a:lnTo>
                  <a:lnTo>
                    <a:pt x="444500" y="241300"/>
                  </a:lnTo>
                  <a:lnTo>
                    <a:pt x="444500" y="266700"/>
                  </a:lnTo>
                  <a:lnTo>
                    <a:pt x="419100" y="266700"/>
                  </a:lnTo>
                  <a:lnTo>
                    <a:pt x="419100" y="292100"/>
                  </a:lnTo>
                  <a:lnTo>
                    <a:pt x="457200" y="292100"/>
                  </a:lnTo>
                  <a:lnTo>
                    <a:pt x="457200" y="304800"/>
                  </a:lnTo>
                  <a:lnTo>
                    <a:pt x="482600" y="304800"/>
                  </a:lnTo>
                  <a:lnTo>
                    <a:pt x="482600" y="342900"/>
                  </a:lnTo>
                  <a:lnTo>
                    <a:pt x="482600" y="342900"/>
                  </a:lnTo>
                  <a:lnTo>
                    <a:pt x="482600" y="355600"/>
                  </a:lnTo>
                  <a:lnTo>
                    <a:pt x="469900" y="355600"/>
                  </a:lnTo>
                  <a:lnTo>
                    <a:pt x="469900" y="368300"/>
                  </a:lnTo>
                  <a:lnTo>
                    <a:pt x="482600" y="368300"/>
                  </a:lnTo>
                  <a:lnTo>
                    <a:pt x="482600" y="381000"/>
                  </a:lnTo>
                  <a:lnTo>
                    <a:pt x="469900" y="381000"/>
                  </a:lnTo>
                  <a:lnTo>
                    <a:pt x="469900" y="393700"/>
                  </a:lnTo>
                  <a:lnTo>
                    <a:pt x="444500" y="393700"/>
                  </a:lnTo>
                  <a:lnTo>
                    <a:pt x="444500" y="406400"/>
                  </a:lnTo>
                  <a:lnTo>
                    <a:pt x="431800" y="406400"/>
                  </a:lnTo>
                  <a:lnTo>
                    <a:pt x="431800" y="431800"/>
                  </a:lnTo>
                  <a:lnTo>
                    <a:pt x="419100" y="444500"/>
                  </a:lnTo>
                  <a:lnTo>
                    <a:pt x="406400" y="444500"/>
                  </a:lnTo>
                  <a:lnTo>
                    <a:pt x="406400" y="457200"/>
                  </a:lnTo>
                  <a:lnTo>
                    <a:pt x="419100" y="457200"/>
                  </a:lnTo>
                  <a:lnTo>
                    <a:pt x="419100" y="469900"/>
                  </a:lnTo>
                  <a:lnTo>
                    <a:pt x="431800" y="469900"/>
                  </a:lnTo>
                  <a:lnTo>
                    <a:pt x="431800" y="558800"/>
                  </a:lnTo>
                  <a:lnTo>
                    <a:pt x="444500" y="558800"/>
                  </a:lnTo>
                  <a:lnTo>
                    <a:pt x="444500" y="571500"/>
                  </a:lnTo>
                  <a:lnTo>
                    <a:pt x="469900" y="571500"/>
                  </a:lnTo>
                  <a:lnTo>
                    <a:pt x="469900" y="584200"/>
                  </a:lnTo>
                  <a:lnTo>
                    <a:pt x="508000" y="584200"/>
                  </a:lnTo>
                  <a:lnTo>
                    <a:pt x="508000" y="596900"/>
                  </a:lnTo>
                  <a:lnTo>
                    <a:pt x="520700" y="596900"/>
                  </a:lnTo>
                  <a:lnTo>
                    <a:pt x="520700" y="609600"/>
                  </a:lnTo>
                  <a:lnTo>
                    <a:pt x="546100" y="609600"/>
                  </a:lnTo>
                  <a:lnTo>
                    <a:pt x="546100" y="622300"/>
                  </a:lnTo>
                  <a:lnTo>
                    <a:pt x="533400" y="622300"/>
                  </a:lnTo>
                  <a:lnTo>
                    <a:pt x="533400" y="647700"/>
                  </a:lnTo>
                  <a:lnTo>
                    <a:pt x="520700" y="647700"/>
                  </a:lnTo>
                  <a:lnTo>
                    <a:pt x="520700" y="635000"/>
                  </a:lnTo>
                  <a:lnTo>
                    <a:pt x="508000" y="635000"/>
                  </a:lnTo>
                  <a:lnTo>
                    <a:pt x="508000" y="647700"/>
                  </a:lnTo>
                  <a:lnTo>
                    <a:pt x="495300" y="647700"/>
                  </a:lnTo>
                  <a:lnTo>
                    <a:pt x="482600" y="635000"/>
                  </a:lnTo>
                  <a:lnTo>
                    <a:pt x="444500" y="635000"/>
                  </a:lnTo>
                  <a:lnTo>
                    <a:pt x="444500" y="647700"/>
                  </a:lnTo>
                  <a:lnTo>
                    <a:pt x="431800" y="647700"/>
                  </a:lnTo>
                  <a:lnTo>
                    <a:pt x="431800" y="660400"/>
                  </a:lnTo>
                  <a:lnTo>
                    <a:pt x="419100" y="660400"/>
                  </a:lnTo>
                  <a:lnTo>
                    <a:pt x="419100" y="673100"/>
                  </a:lnTo>
                  <a:lnTo>
                    <a:pt x="355600" y="673100"/>
                  </a:lnTo>
                  <a:lnTo>
                    <a:pt x="355600" y="660400"/>
                  </a:lnTo>
                  <a:lnTo>
                    <a:pt x="292100" y="660400"/>
                  </a:lnTo>
                  <a:lnTo>
                    <a:pt x="292100" y="647700"/>
                  </a:lnTo>
                  <a:lnTo>
                    <a:pt x="304800" y="647700"/>
                  </a:lnTo>
                  <a:lnTo>
                    <a:pt x="304800" y="635000"/>
                  </a:lnTo>
                  <a:lnTo>
                    <a:pt x="292100" y="635000"/>
                  </a:lnTo>
                  <a:lnTo>
                    <a:pt x="292100" y="647700"/>
                  </a:lnTo>
                  <a:lnTo>
                    <a:pt x="266700" y="647700"/>
                  </a:lnTo>
                  <a:lnTo>
                    <a:pt x="266700" y="622300"/>
                  </a:lnTo>
                  <a:lnTo>
                    <a:pt x="254000" y="6223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584200"/>
                  </a:lnTo>
                  <a:lnTo>
                    <a:pt x="228600" y="584200"/>
                  </a:lnTo>
                  <a:lnTo>
                    <a:pt x="228600" y="596900"/>
                  </a:lnTo>
                  <a:lnTo>
                    <a:pt x="215900" y="596900"/>
                  </a:lnTo>
                  <a:lnTo>
                    <a:pt x="215900" y="609600"/>
                  </a:lnTo>
                  <a:lnTo>
                    <a:pt x="203200" y="609600"/>
                  </a:lnTo>
                  <a:lnTo>
                    <a:pt x="203200" y="622300"/>
                  </a:lnTo>
                  <a:lnTo>
                    <a:pt x="215900" y="622300"/>
                  </a:lnTo>
                  <a:lnTo>
                    <a:pt x="215900" y="635000"/>
                  </a:lnTo>
                  <a:lnTo>
                    <a:pt x="203200" y="635000"/>
                  </a:lnTo>
                  <a:lnTo>
                    <a:pt x="203200" y="647700"/>
                  </a:lnTo>
                  <a:lnTo>
                    <a:pt x="177800" y="647700"/>
                  </a:lnTo>
                  <a:lnTo>
                    <a:pt x="177800" y="635000"/>
                  </a:lnTo>
                  <a:lnTo>
                    <a:pt x="165100" y="6350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60400"/>
                  </a:lnTo>
                  <a:lnTo>
                    <a:pt x="127000" y="660400"/>
                  </a:lnTo>
                  <a:lnTo>
                    <a:pt x="127000" y="647700"/>
                  </a:lnTo>
                  <a:lnTo>
                    <a:pt x="114300" y="647700"/>
                  </a:lnTo>
                  <a:lnTo>
                    <a:pt x="114300" y="660400"/>
                  </a:lnTo>
                  <a:lnTo>
                    <a:pt x="76200" y="660400"/>
                  </a:lnTo>
                  <a:lnTo>
                    <a:pt x="76200" y="647700"/>
                  </a:lnTo>
                  <a:lnTo>
                    <a:pt x="88900" y="647700"/>
                  </a:lnTo>
                  <a:lnTo>
                    <a:pt x="88900" y="635000"/>
                  </a:lnTo>
                  <a:lnTo>
                    <a:pt x="76200" y="635000"/>
                  </a:lnTo>
                  <a:lnTo>
                    <a:pt x="76200" y="609600"/>
                  </a:lnTo>
                  <a:lnTo>
                    <a:pt x="88900" y="609600"/>
                  </a:lnTo>
                  <a:lnTo>
                    <a:pt x="88900" y="596900"/>
                  </a:lnTo>
                  <a:lnTo>
                    <a:pt x="88900" y="596900"/>
                  </a:lnTo>
                  <a:lnTo>
                    <a:pt x="88900" y="584200"/>
                  </a:lnTo>
                  <a:lnTo>
                    <a:pt x="76200" y="571500"/>
                  </a:lnTo>
                  <a:lnTo>
                    <a:pt x="76200" y="546100"/>
                  </a:lnTo>
                  <a:lnTo>
                    <a:pt x="88900" y="546100"/>
                  </a:lnTo>
                  <a:lnTo>
                    <a:pt x="88900" y="520700"/>
                  </a:lnTo>
                  <a:lnTo>
                    <a:pt x="101600" y="520700"/>
                  </a:lnTo>
                  <a:lnTo>
                    <a:pt x="101600" y="495300"/>
                  </a:lnTo>
                  <a:lnTo>
                    <a:pt x="50800" y="495300"/>
                  </a:lnTo>
                  <a:lnTo>
                    <a:pt x="50800" y="482600"/>
                  </a:lnTo>
                  <a:lnTo>
                    <a:pt x="38100" y="482600"/>
                  </a:lnTo>
                  <a:lnTo>
                    <a:pt x="38100" y="469900"/>
                  </a:lnTo>
                  <a:lnTo>
                    <a:pt x="25400" y="469900"/>
                  </a:lnTo>
                  <a:lnTo>
                    <a:pt x="25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F99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4" name="terc_1204032_obj">
              <a:extLst>
                <a:ext uri="{FF2B5EF4-FFF2-40B4-BE49-F238E27FC236}">
                  <a16:creationId xmlns:a16="http://schemas.microsoft.com/office/drawing/2014/main" id="{19E8C027-15CE-106A-B540-69BA50FD5C01}"/>
                </a:ext>
              </a:extLst>
            </p:cNvPr>
            <p:cNvSpPr/>
            <p:nvPr/>
          </p:nvSpPr>
          <p:spPr>
            <a:xfrm>
              <a:off x="0" y="990981"/>
              <a:ext cx="1027687" cy="1101093"/>
            </a:xfrm>
            <a:custGeom>
              <a:avLst/>
              <a:gdLst/>
              <a:ahLst/>
              <a:cxnLst/>
              <a:rect l="0" t="0" r="0" b="0"/>
              <a:pathLst>
                <a:path w="355601" h="381001">
                  <a:moveTo>
                    <a:pt x="0" y="203200"/>
                  </a:moveTo>
                  <a:lnTo>
                    <a:pt x="0" y="177800"/>
                  </a:ln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50800" y="139700"/>
                  </a:lnTo>
                  <a:lnTo>
                    <a:pt x="76200" y="114300"/>
                  </a:lnTo>
                  <a:lnTo>
                    <a:pt x="101600" y="114300"/>
                  </a:lnTo>
                  <a:lnTo>
                    <a:pt x="127000" y="88900"/>
                  </a:lnTo>
                  <a:lnTo>
                    <a:pt x="127000" y="63500"/>
                  </a:lnTo>
                  <a:lnTo>
                    <a:pt x="139700" y="63500"/>
                  </a:lnTo>
                  <a:lnTo>
                    <a:pt x="139700" y="38100"/>
                  </a:lnTo>
                  <a:lnTo>
                    <a:pt x="177800" y="0"/>
                  </a:lnTo>
                  <a:lnTo>
                    <a:pt x="228600" y="0"/>
                  </a:lnTo>
                  <a:lnTo>
                    <a:pt x="2413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38100"/>
                  </a:lnTo>
                  <a:lnTo>
                    <a:pt x="279400" y="38100"/>
                  </a:lnTo>
                  <a:lnTo>
                    <a:pt x="279400" y="50800"/>
                  </a:lnTo>
                  <a:lnTo>
                    <a:pt x="304800" y="76200"/>
                  </a:lnTo>
                  <a:lnTo>
                    <a:pt x="304800" y="88900"/>
                  </a:lnTo>
                  <a:lnTo>
                    <a:pt x="292100" y="88900"/>
                  </a:lnTo>
                  <a:lnTo>
                    <a:pt x="292100" y="101600"/>
                  </a:lnTo>
                  <a:lnTo>
                    <a:pt x="304800" y="101600"/>
                  </a:lnTo>
                  <a:lnTo>
                    <a:pt x="304800" y="114300"/>
                  </a:lnTo>
                  <a:lnTo>
                    <a:pt x="304800" y="114300"/>
                  </a:lnTo>
                  <a:lnTo>
                    <a:pt x="304800" y="127000"/>
                  </a:lnTo>
                  <a:lnTo>
                    <a:pt x="317500" y="127000"/>
                  </a:lnTo>
                  <a:lnTo>
                    <a:pt x="317500" y="139700"/>
                  </a:lnTo>
                  <a:lnTo>
                    <a:pt x="330200" y="139700"/>
                  </a:lnTo>
                  <a:lnTo>
                    <a:pt x="330200" y="152400"/>
                  </a:lnTo>
                  <a:lnTo>
                    <a:pt x="342900" y="152400"/>
                  </a:lnTo>
                  <a:lnTo>
                    <a:pt x="342900" y="165100"/>
                  </a:lnTo>
                  <a:lnTo>
                    <a:pt x="355600" y="165100"/>
                  </a:lnTo>
                  <a:lnTo>
                    <a:pt x="355600" y="177800"/>
                  </a:lnTo>
                  <a:lnTo>
                    <a:pt x="342900" y="177800"/>
                  </a:lnTo>
                  <a:lnTo>
                    <a:pt x="342900" y="190500"/>
                  </a:lnTo>
                  <a:lnTo>
                    <a:pt x="317500" y="190500"/>
                  </a:lnTo>
                  <a:lnTo>
                    <a:pt x="317500" y="203200"/>
                  </a:lnTo>
                  <a:lnTo>
                    <a:pt x="330200" y="203200"/>
                  </a:lnTo>
                  <a:lnTo>
                    <a:pt x="330200" y="228600"/>
                  </a:lnTo>
                  <a:lnTo>
                    <a:pt x="330200" y="228600"/>
                  </a:lnTo>
                  <a:lnTo>
                    <a:pt x="330200" y="254000"/>
                  </a:lnTo>
                  <a:lnTo>
                    <a:pt x="342900" y="254000"/>
                  </a:lnTo>
                  <a:lnTo>
                    <a:pt x="342900" y="279400"/>
                  </a:lnTo>
                  <a:lnTo>
                    <a:pt x="317500" y="279400"/>
                  </a:lnTo>
                  <a:lnTo>
                    <a:pt x="317500" y="292100"/>
                  </a:lnTo>
                  <a:lnTo>
                    <a:pt x="330200" y="292100"/>
                  </a:lnTo>
                  <a:lnTo>
                    <a:pt x="330200" y="317500"/>
                  </a:lnTo>
                  <a:lnTo>
                    <a:pt x="304800" y="317500"/>
                  </a:lnTo>
                  <a:lnTo>
                    <a:pt x="304800" y="330200"/>
                  </a:lnTo>
                  <a:lnTo>
                    <a:pt x="292100" y="330200"/>
                  </a:lnTo>
                  <a:lnTo>
                    <a:pt x="292100" y="342900"/>
                  </a:lnTo>
                  <a:lnTo>
                    <a:pt x="266700" y="342900"/>
                  </a:lnTo>
                  <a:lnTo>
                    <a:pt x="266700" y="355600"/>
                  </a:lnTo>
                  <a:lnTo>
                    <a:pt x="254000" y="355600"/>
                  </a:lnTo>
                  <a:lnTo>
                    <a:pt x="254000" y="368300"/>
                  </a:lnTo>
                  <a:lnTo>
                    <a:pt x="215900" y="368300"/>
                  </a:lnTo>
                  <a:lnTo>
                    <a:pt x="215900" y="355600"/>
                  </a:lnTo>
                  <a:lnTo>
                    <a:pt x="203200" y="355600"/>
                  </a:lnTo>
                  <a:lnTo>
                    <a:pt x="203200" y="342900"/>
                  </a:lnTo>
                  <a:lnTo>
                    <a:pt x="190500" y="342900"/>
                  </a:lnTo>
                  <a:lnTo>
                    <a:pt x="190500" y="342900"/>
                  </a:lnTo>
                  <a:lnTo>
                    <a:pt x="152400" y="342900"/>
                  </a:lnTo>
                  <a:lnTo>
                    <a:pt x="152400" y="355600"/>
                  </a:lnTo>
                  <a:lnTo>
                    <a:pt x="139700" y="355600"/>
                  </a:lnTo>
                  <a:lnTo>
                    <a:pt x="139700" y="368300"/>
                  </a:lnTo>
                  <a:lnTo>
                    <a:pt x="101600" y="368300"/>
                  </a:lnTo>
                  <a:lnTo>
                    <a:pt x="101600" y="381000"/>
                  </a:lnTo>
                  <a:lnTo>
                    <a:pt x="76200" y="381000"/>
                  </a:lnTo>
                  <a:lnTo>
                    <a:pt x="76200" y="368300"/>
                  </a:lnTo>
                  <a:lnTo>
                    <a:pt x="63500" y="368300"/>
                  </a:lnTo>
                  <a:lnTo>
                    <a:pt x="63500" y="292100"/>
                  </a:lnTo>
                  <a:lnTo>
                    <a:pt x="50800" y="292100"/>
                  </a:lnTo>
                  <a:lnTo>
                    <a:pt x="50800" y="279400"/>
                  </a:lnTo>
                  <a:lnTo>
                    <a:pt x="38100" y="279400"/>
                  </a:lnTo>
                  <a:lnTo>
                    <a:pt x="38100" y="266700"/>
                  </a:lnTo>
                  <a:lnTo>
                    <a:pt x="25400" y="266700"/>
                  </a:lnTo>
                  <a:lnTo>
                    <a:pt x="25400" y="254000"/>
                  </a:lnTo>
                  <a:lnTo>
                    <a:pt x="12700" y="254000"/>
                  </a:lnTo>
                  <a:lnTo>
                    <a:pt x="12700" y="241300"/>
                  </a:lnTo>
                  <a:lnTo>
                    <a:pt x="0" y="2413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5" name="terc_1204042_obj">
              <a:extLst>
                <a:ext uri="{FF2B5EF4-FFF2-40B4-BE49-F238E27FC236}">
                  <a16:creationId xmlns:a16="http://schemas.microsoft.com/office/drawing/2014/main" id="{B243D162-4097-11F3-D904-A41E6AF4E07A}"/>
                </a:ext>
              </a:extLst>
            </p:cNvPr>
            <p:cNvSpPr/>
            <p:nvPr/>
          </p:nvSpPr>
          <p:spPr>
            <a:xfrm>
              <a:off x="1541526" y="587248"/>
              <a:ext cx="1064390" cy="990984"/>
            </a:xfrm>
            <a:custGeom>
              <a:avLst/>
              <a:gdLst/>
              <a:ahLst/>
              <a:cxnLst/>
              <a:rect l="0" t="0" r="0" b="0"/>
              <a:pathLst>
                <a:path w="368301" h="342901">
                  <a:moveTo>
                    <a:pt x="0" y="241300"/>
                  </a:moveTo>
                  <a:lnTo>
                    <a:pt x="0" y="228600"/>
                  </a:lnTo>
                  <a:lnTo>
                    <a:pt x="38100" y="228600"/>
                  </a:lnTo>
                  <a:lnTo>
                    <a:pt x="38100" y="177800"/>
                  </a:lnTo>
                  <a:lnTo>
                    <a:pt x="38100" y="177800"/>
                  </a:lnTo>
                  <a:lnTo>
                    <a:pt x="38100" y="139700"/>
                  </a:lnTo>
                  <a:lnTo>
                    <a:pt x="50800" y="139700"/>
                  </a:lnTo>
                  <a:lnTo>
                    <a:pt x="50800" y="152400"/>
                  </a:lnTo>
                  <a:lnTo>
                    <a:pt x="63500" y="152400"/>
                  </a:lnTo>
                  <a:lnTo>
                    <a:pt x="76200" y="139700"/>
                  </a:lnTo>
                  <a:lnTo>
                    <a:pt x="76200" y="101600"/>
                  </a:lnTo>
                  <a:lnTo>
                    <a:pt x="63500" y="88900"/>
                  </a:lnTo>
                  <a:lnTo>
                    <a:pt x="88900" y="88900"/>
                  </a:lnTo>
                  <a:lnTo>
                    <a:pt x="88900" y="76200"/>
                  </a:lnTo>
                  <a:lnTo>
                    <a:pt x="101600" y="63500"/>
                  </a:lnTo>
                  <a:lnTo>
                    <a:pt x="101600" y="38100"/>
                  </a:lnTo>
                  <a:lnTo>
                    <a:pt x="114300" y="25400"/>
                  </a:lnTo>
                  <a:lnTo>
                    <a:pt x="114300" y="12700"/>
                  </a:lnTo>
                  <a:lnTo>
                    <a:pt x="139700" y="12700"/>
                  </a:lnTo>
                  <a:lnTo>
                    <a:pt x="139700" y="0"/>
                  </a:lnTo>
                  <a:lnTo>
                    <a:pt x="165100" y="0"/>
                  </a:lnTo>
                  <a:lnTo>
                    <a:pt x="165100" y="12700"/>
                  </a:lnTo>
                  <a:lnTo>
                    <a:pt x="241300" y="12700"/>
                  </a:lnTo>
                  <a:lnTo>
                    <a:pt x="254000" y="0"/>
                  </a:lnTo>
                  <a:lnTo>
                    <a:pt x="254000" y="12700"/>
                  </a:lnTo>
                  <a:lnTo>
                    <a:pt x="304800" y="12700"/>
                  </a:lnTo>
                  <a:lnTo>
                    <a:pt x="304800" y="63500"/>
                  </a:lnTo>
                  <a:lnTo>
                    <a:pt x="279400" y="63500"/>
                  </a:lnTo>
                  <a:lnTo>
                    <a:pt x="279400" y="76200"/>
                  </a:lnTo>
                  <a:lnTo>
                    <a:pt x="304800" y="76200"/>
                  </a:lnTo>
                  <a:lnTo>
                    <a:pt x="304800" y="114300"/>
                  </a:lnTo>
                  <a:lnTo>
                    <a:pt x="317500" y="114300"/>
                  </a:lnTo>
                  <a:lnTo>
                    <a:pt x="330200" y="139700"/>
                  </a:lnTo>
                  <a:lnTo>
                    <a:pt x="304800" y="139700"/>
                  </a:lnTo>
                  <a:lnTo>
                    <a:pt x="292100" y="152400"/>
                  </a:lnTo>
                  <a:lnTo>
                    <a:pt x="254000" y="152400"/>
                  </a:lnTo>
                  <a:lnTo>
                    <a:pt x="254000" y="165100"/>
                  </a:lnTo>
                  <a:lnTo>
                    <a:pt x="266700" y="165100"/>
                  </a:lnTo>
                  <a:lnTo>
                    <a:pt x="266700" y="190500"/>
                  </a:lnTo>
                  <a:lnTo>
                    <a:pt x="304800" y="190500"/>
                  </a:lnTo>
                  <a:lnTo>
                    <a:pt x="304800" y="203200"/>
                  </a:lnTo>
                  <a:lnTo>
                    <a:pt x="330200" y="203200"/>
                  </a:lnTo>
                  <a:lnTo>
                    <a:pt x="330200" y="215900"/>
                  </a:lnTo>
                  <a:lnTo>
                    <a:pt x="342900" y="2159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92100"/>
                  </a:lnTo>
                  <a:lnTo>
                    <a:pt x="368300" y="292100"/>
                  </a:lnTo>
                  <a:lnTo>
                    <a:pt x="368300" y="304800"/>
                  </a:lnTo>
                  <a:lnTo>
                    <a:pt x="355600" y="292100"/>
                  </a:lnTo>
                  <a:lnTo>
                    <a:pt x="355600" y="304800"/>
                  </a:lnTo>
                  <a:lnTo>
                    <a:pt x="330200" y="304800"/>
                  </a:lnTo>
                  <a:lnTo>
                    <a:pt x="317500" y="317500"/>
                  </a:lnTo>
                  <a:lnTo>
                    <a:pt x="304800" y="317500"/>
                  </a:lnTo>
                  <a:lnTo>
                    <a:pt x="292100" y="304800"/>
                  </a:lnTo>
                  <a:lnTo>
                    <a:pt x="279400" y="304800"/>
                  </a:lnTo>
                  <a:lnTo>
                    <a:pt x="279400" y="292100"/>
                  </a:lnTo>
                  <a:lnTo>
                    <a:pt x="241300" y="292100"/>
                  </a:lnTo>
                  <a:lnTo>
                    <a:pt x="241300" y="304800"/>
                  </a:lnTo>
                  <a:lnTo>
                    <a:pt x="152400" y="304800"/>
                  </a:lnTo>
                  <a:lnTo>
                    <a:pt x="139700" y="317500"/>
                  </a:lnTo>
                  <a:lnTo>
                    <a:pt x="101600" y="317500"/>
                  </a:lnTo>
                  <a:lnTo>
                    <a:pt x="101600" y="330200"/>
                  </a:lnTo>
                  <a:lnTo>
                    <a:pt x="88900" y="330200"/>
                  </a:lnTo>
                  <a:lnTo>
                    <a:pt x="88900" y="342900"/>
                  </a:lnTo>
                  <a:lnTo>
                    <a:pt x="63500" y="342900"/>
                  </a:lnTo>
                  <a:lnTo>
                    <a:pt x="63500" y="342900"/>
                  </a:lnTo>
                  <a:lnTo>
                    <a:pt x="50800" y="342900"/>
                  </a:lnTo>
                  <a:lnTo>
                    <a:pt x="50800" y="317500"/>
                  </a:lnTo>
                  <a:lnTo>
                    <a:pt x="38100" y="317500"/>
                  </a:lnTo>
                  <a:lnTo>
                    <a:pt x="38100" y="292100"/>
                  </a:lnTo>
                  <a:lnTo>
                    <a:pt x="25400" y="292100"/>
                  </a:lnTo>
                  <a:lnTo>
                    <a:pt x="25400" y="266700"/>
                  </a:lnTo>
                  <a:lnTo>
                    <a:pt x="12700" y="266700"/>
                  </a:lnTo>
                  <a:lnTo>
                    <a:pt x="12700" y="254000"/>
                  </a:lnTo>
                  <a:lnTo>
                    <a:pt x="0" y="2540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6" name="terc_1204052_obj">
              <a:extLst>
                <a:ext uri="{FF2B5EF4-FFF2-40B4-BE49-F238E27FC236}">
                  <a16:creationId xmlns:a16="http://schemas.microsoft.com/office/drawing/2014/main" id="{FED2C8B5-F8EF-97A1-C387-175AC1439DBC}"/>
                </a:ext>
              </a:extLst>
            </p:cNvPr>
            <p:cNvSpPr/>
            <p:nvPr/>
          </p:nvSpPr>
          <p:spPr>
            <a:xfrm>
              <a:off x="917575" y="1431417"/>
              <a:ext cx="1431420" cy="1284608"/>
            </a:xfrm>
            <a:custGeom>
              <a:avLst/>
              <a:gdLst/>
              <a:ahLst/>
              <a:cxnLst/>
              <a:rect l="0" t="0" r="0" b="0"/>
              <a:pathLst>
                <a:path w="495301" h="444501">
                  <a:moveTo>
                    <a:pt x="0" y="127000"/>
                  </a:moveTo>
                  <a:lnTo>
                    <a:pt x="25400" y="127000"/>
                  </a:lnTo>
                  <a:lnTo>
                    <a:pt x="25400" y="101600"/>
                  </a:lnTo>
                  <a:lnTo>
                    <a:pt x="12700" y="101600"/>
                  </a:lnTo>
                  <a:lnTo>
                    <a:pt x="12700" y="76200"/>
                  </a:lnTo>
                  <a:lnTo>
                    <a:pt x="12700" y="76200"/>
                  </a:lnTo>
                  <a:lnTo>
                    <a:pt x="12700" y="50800"/>
                  </a:lnTo>
                  <a:lnTo>
                    <a:pt x="76200" y="50800"/>
                  </a:lnTo>
                  <a:lnTo>
                    <a:pt x="76200" y="63500"/>
                  </a:lnTo>
                  <a:lnTo>
                    <a:pt x="127000" y="63500"/>
                  </a:lnTo>
                  <a:lnTo>
                    <a:pt x="139700" y="50800"/>
                  </a:lnTo>
                  <a:lnTo>
                    <a:pt x="139700" y="63500"/>
                  </a:lnTo>
                  <a:lnTo>
                    <a:pt x="165100" y="63500"/>
                  </a:lnTo>
                  <a:lnTo>
                    <a:pt x="177800" y="76200"/>
                  </a:lnTo>
                  <a:lnTo>
                    <a:pt x="177800" y="88900"/>
                  </a:lnTo>
                  <a:lnTo>
                    <a:pt x="228600" y="88900"/>
                  </a:lnTo>
                  <a:lnTo>
                    <a:pt x="228600" y="76200"/>
                  </a:lnTo>
                  <a:lnTo>
                    <a:pt x="254000" y="76200"/>
                  </a:lnTo>
                  <a:lnTo>
                    <a:pt x="254000" y="63500"/>
                  </a:lnTo>
                  <a:lnTo>
                    <a:pt x="279400" y="63500"/>
                  </a:lnTo>
                  <a:lnTo>
                    <a:pt x="279400" y="50800"/>
                  </a:lnTo>
                  <a:lnTo>
                    <a:pt x="304800" y="508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25400"/>
                  </a:lnTo>
                  <a:lnTo>
                    <a:pt x="355600" y="25400"/>
                  </a:lnTo>
                  <a:lnTo>
                    <a:pt x="368300" y="12700"/>
                  </a:lnTo>
                  <a:lnTo>
                    <a:pt x="457200" y="12700"/>
                  </a:lnTo>
                  <a:lnTo>
                    <a:pt x="457200" y="0"/>
                  </a:lnTo>
                  <a:lnTo>
                    <a:pt x="495300" y="0"/>
                  </a:lnTo>
                  <a:lnTo>
                    <a:pt x="495300" y="12700"/>
                  </a:lnTo>
                  <a:lnTo>
                    <a:pt x="495300" y="12700"/>
                  </a:lnTo>
                  <a:lnTo>
                    <a:pt x="495300" y="25400"/>
                  </a:lnTo>
                  <a:lnTo>
                    <a:pt x="482600" y="25400"/>
                  </a:lnTo>
                  <a:lnTo>
                    <a:pt x="482600" y="50800"/>
                  </a:lnTo>
                  <a:lnTo>
                    <a:pt x="469900" y="50800"/>
                  </a:lnTo>
                  <a:lnTo>
                    <a:pt x="469900" y="63500"/>
                  </a:lnTo>
                  <a:lnTo>
                    <a:pt x="457200" y="63500"/>
                  </a:lnTo>
                  <a:lnTo>
                    <a:pt x="457200" y="127000"/>
                  </a:lnTo>
                  <a:lnTo>
                    <a:pt x="469900" y="127000"/>
                  </a:lnTo>
                  <a:lnTo>
                    <a:pt x="469900" y="152400"/>
                  </a:lnTo>
                  <a:lnTo>
                    <a:pt x="482600" y="152400"/>
                  </a:lnTo>
                  <a:lnTo>
                    <a:pt x="482600" y="177800"/>
                  </a:lnTo>
                  <a:lnTo>
                    <a:pt x="469900" y="177800"/>
                  </a:lnTo>
                  <a:lnTo>
                    <a:pt x="469900" y="215900"/>
                  </a:lnTo>
                  <a:lnTo>
                    <a:pt x="469900" y="215900"/>
                  </a:lnTo>
                  <a:lnTo>
                    <a:pt x="469900" y="241300"/>
                  </a:lnTo>
                  <a:lnTo>
                    <a:pt x="457200" y="241300"/>
                  </a:lnTo>
                  <a:lnTo>
                    <a:pt x="457200" y="292100"/>
                  </a:lnTo>
                  <a:lnTo>
                    <a:pt x="393700" y="292100"/>
                  </a:lnTo>
                  <a:lnTo>
                    <a:pt x="393700" y="304800"/>
                  </a:lnTo>
                  <a:lnTo>
                    <a:pt x="381000" y="304800"/>
                  </a:lnTo>
                  <a:lnTo>
                    <a:pt x="381000" y="317500"/>
                  </a:lnTo>
                  <a:lnTo>
                    <a:pt x="355600" y="317500"/>
                  </a:lnTo>
                  <a:lnTo>
                    <a:pt x="355600" y="342900"/>
                  </a:lnTo>
                  <a:lnTo>
                    <a:pt x="381000" y="342900"/>
                  </a:lnTo>
                  <a:lnTo>
                    <a:pt x="381000" y="368300"/>
                  </a:lnTo>
                  <a:lnTo>
                    <a:pt x="393700" y="368300"/>
                  </a:lnTo>
                  <a:lnTo>
                    <a:pt x="393700" y="393700"/>
                  </a:lnTo>
                  <a:lnTo>
                    <a:pt x="381000" y="393700"/>
                  </a:lnTo>
                  <a:lnTo>
                    <a:pt x="368300" y="406400"/>
                  </a:lnTo>
                  <a:lnTo>
                    <a:pt x="330200" y="406400"/>
                  </a:lnTo>
                  <a:lnTo>
                    <a:pt x="330200" y="419100"/>
                  </a:lnTo>
                  <a:lnTo>
                    <a:pt x="317500" y="419100"/>
                  </a:lnTo>
                  <a:lnTo>
                    <a:pt x="317500" y="431800"/>
                  </a:lnTo>
                  <a:lnTo>
                    <a:pt x="292100" y="431800"/>
                  </a:lnTo>
                  <a:lnTo>
                    <a:pt x="292100" y="419100"/>
                  </a:lnTo>
                  <a:lnTo>
                    <a:pt x="254000" y="419100"/>
                  </a:lnTo>
                  <a:lnTo>
                    <a:pt x="254000" y="431800"/>
                  </a:lnTo>
                  <a:lnTo>
                    <a:pt x="241300" y="431800"/>
                  </a:lnTo>
                  <a:lnTo>
                    <a:pt x="241300" y="444500"/>
                  </a:lnTo>
                  <a:lnTo>
                    <a:pt x="215900" y="444500"/>
                  </a:lnTo>
                  <a:lnTo>
                    <a:pt x="215900" y="431800"/>
                  </a:lnTo>
                  <a:lnTo>
                    <a:pt x="203200" y="431800"/>
                  </a:lnTo>
                  <a:lnTo>
                    <a:pt x="203200" y="444500"/>
                  </a:lnTo>
                  <a:lnTo>
                    <a:pt x="139700" y="444500"/>
                  </a:lnTo>
                  <a:lnTo>
                    <a:pt x="139700" y="431800"/>
                  </a:lnTo>
                  <a:lnTo>
                    <a:pt x="114300" y="431800"/>
                  </a:lnTo>
                  <a:lnTo>
                    <a:pt x="114300" y="419100"/>
                  </a:lnTo>
                  <a:lnTo>
                    <a:pt x="101600" y="419100"/>
                  </a:lnTo>
                  <a:lnTo>
                    <a:pt x="101600" y="406400"/>
                  </a:lnTo>
                  <a:lnTo>
                    <a:pt x="114300" y="406400"/>
                  </a:lnTo>
                  <a:lnTo>
                    <a:pt x="114300" y="381000"/>
                  </a:lnTo>
                  <a:lnTo>
                    <a:pt x="127000" y="381000"/>
                  </a:lnTo>
                  <a:lnTo>
                    <a:pt x="127000" y="368300"/>
                  </a:lnTo>
                  <a:lnTo>
                    <a:pt x="127000" y="368300"/>
                  </a:lnTo>
                  <a:lnTo>
                    <a:pt x="127000" y="342900"/>
                  </a:lnTo>
                  <a:lnTo>
                    <a:pt x="127000" y="342900"/>
                  </a:lnTo>
                  <a:lnTo>
                    <a:pt x="127000" y="304800"/>
                  </a:lnTo>
                  <a:lnTo>
                    <a:pt x="139700" y="304800"/>
                  </a:lnTo>
                  <a:lnTo>
                    <a:pt x="139700" y="292100"/>
                  </a:lnTo>
                  <a:lnTo>
                    <a:pt x="127000" y="292100"/>
                  </a:lnTo>
                  <a:lnTo>
                    <a:pt x="127000" y="279400"/>
                  </a:lnTo>
                  <a:lnTo>
                    <a:pt x="114300" y="279400"/>
                  </a:lnTo>
                  <a:lnTo>
                    <a:pt x="114300" y="266700"/>
                  </a:lnTo>
                  <a:lnTo>
                    <a:pt x="101600" y="266700"/>
                  </a:lnTo>
                  <a:lnTo>
                    <a:pt x="101600" y="241300"/>
                  </a:lnTo>
                  <a:lnTo>
                    <a:pt x="63500" y="241300"/>
                  </a:lnTo>
                  <a:lnTo>
                    <a:pt x="635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25400" y="190500"/>
                  </a:lnTo>
                  <a:lnTo>
                    <a:pt x="25400" y="177800"/>
                  </a:lnTo>
                  <a:lnTo>
                    <a:pt x="0" y="177800"/>
                  </a:lnTo>
                  <a:lnTo>
                    <a:pt x="0" y="165100"/>
                  </a:lnTo>
                  <a:lnTo>
                    <a:pt x="12700" y="165100"/>
                  </a:lnTo>
                  <a:lnTo>
                    <a:pt x="12700" y="139700"/>
                  </a:lnTo>
                  <a:lnTo>
                    <a:pt x="0" y="139700"/>
                  </a:lnTo>
                  <a:close/>
                </a:path>
              </a:pathLst>
            </a:custGeom>
            <a:solidFill>
              <a:srgbClr val="FFBE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7" name="terc_1204062_obj">
              <a:extLst>
                <a:ext uri="{FF2B5EF4-FFF2-40B4-BE49-F238E27FC236}">
                  <a16:creationId xmlns:a16="http://schemas.microsoft.com/office/drawing/2014/main" id="{AD32DC7C-5672-53C6-67B1-1E286E48264F}"/>
                </a:ext>
              </a:extLst>
            </p:cNvPr>
            <p:cNvSpPr/>
            <p:nvPr/>
          </p:nvSpPr>
          <p:spPr>
            <a:xfrm>
              <a:off x="2826131" y="1321308"/>
              <a:ext cx="1101093" cy="2018668"/>
            </a:xfrm>
            <a:custGeom>
              <a:avLst/>
              <a:gdLst/>
              <a:ahLst/>
              <a:cxnLst/>
              <a:rect l="0" t="0" r="0" b="0"/>
              <a:pathLst>
                <a:path w="381001" h="698501">
                  <a:moveTo>
                    <a:pt x="0" y="88900"/>
                  </a:moveTo>
                  <a:lnTo>
                    <a:pt x="0" y="63500"/>
                  </a:lnTo>
                  <a:lnTo>
                    <a:pt x="12700" y="63500"/>
                  </a:lnTo>
                  <a:lnTo>
                    <a:pt x="12700" y="50800"/>
                  </a:lnTo>
                  <a:lnTo>
                    <a:pt x="25400" y="50800"/>
                  </a:lnTo>
                  <a:lnTo>
                    <a:pt x="25400" y="38100"/>
                  </a:lnTo>
                  <a:lnTo>
                    <a:pt x="50800" y="38100"/>
                  </a:lnTo>
                  <a:lnTo>
                    <a:pt x="50800" y="25400"/>
                  </a:lnTo>
                  <a:lnTo>
                    <a:pt x="63500" y="25400"/>
                  </a:lnTo>
                  <a:lnTo>
                    <a:pt x="63500" y="0"/>
                  </a:lnTo>
                  <a:lnTo>
                    <a:pt x="76200" y="0"/>
                  </a:lnTo>
                  <a:lnTo>
                    <a:pt x="76200" y="0"/>
                  </a:lnTo>
                  <a:lnTo>
                    <a:pt x="101600" y="0"/>
                  </a:lnTo>
                  <a:lnTo>
                    <a:pt x="101600" y="12700"/>
                  </a:lnTo>
                  <a:lnTo>
                    <a:pt x="114300" y="12700"/>
                  </a:lnTo>
                  <a:lnTo>
                    <a:pt x="114300" y="25400"/>
                  </a:lnTo>
                  <a:lnTo>
                    <a:pt x="127000" y="25400"/>
                  </a:lnTo>
                  <a:lnTo>
                    <a:pt x="127000" y="38100"/>
                  </a:lnTo>
                  <a:lnTo>
                    <a:pt x="139700" y="38100"/>
                  </a:lnTo>
                  <a:lnTo>
                    <a:pt x="139700" y="50800"/>
                  </a:lnTo>
                  <a:lnTo>
                    <a:pt x="152400" y="50800"/>
                  </a:lnTo>
                  <a:lnTo>
                    <a:pt x="152400" y="63500"/>
                  </a:lnTo>
                  <a:lnTo>
                    <a:pt x="165100" y="63500"/>
                  </a:lnTo>
                  <a:lnTo>
                    <a:pt x="165100" y="50800"/>
                  </a:lnTo>
                  <a:lnTo>
                    <a:pt x="177800" y="50800"/>
                  </a:lnTo>
                  <a:lnTo>
                    <a:pt x="177800" y="38100"/>
                  </a:lnTo>
                  <a:lnTo>
                    <a:pt x="190500" y="38100"/>
                  </a:lnTo>
                  <a:lnTo>
                    <a:pt x="190500" y="25400"/>
                  </a:lnTo>
                  <a:lnTo>
                    <a:pt x="203200" y="25400"/>
                  </a:lnTo>
                  <a:lnTo>
                    <a:pt x="203200" y="12700"/>
                  </a:lnTo>
                  <a:lnTo>
                    <a:pt x="215900" y="12700"/>
                  </a:lnTo>
                  <a:lnTo>
                    <a:pt x="215900" y="0"/>
                  </a:lnTo>
                  <a:lnTo>
                    <a:pt x="228600" y="0"/>
                  </a:lnTo>
                  <a:lnTo>
                    <a:pt x="2286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12700"/>
                  </a:lnTo>
                  <a:lnTo>
                    <a:pt x="279400" y="12700"/>
                  </a:lnTo>
                  <a:lnTo>
                    <a:pt x="279400" y="25400"/>
                  </a:lnTo>
                  <a:lnTo>
                    <a:pt x="304800" y="254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50800"/>
                  </a:lnTo>
                  <a:lnTo>
                    <a:pt x="330200" y="50800"/>
                  </a:lnTo>
                  <a:lnTo>
                    <a:pt x="330200" y="63500"/>
                  </a:lnTo>
                  <a:lnTo>
                    <a:pt x="342900" y="63500"/>
                  </a:lnTo>
                  <a:lnTo>
                    <a:pt x="342900" y="76200"/>
                  </a:lnTo>
                  <a:lnTo>
                    <a:pt x="381000" y="76200"/>
                  </a:lnTo>
                  <a:lnTo>
                    <a:pt x="381000" y="88900"/>
                  </a:lnTo>
                  <a:lnTo>
                    <a:pt x="381000" y="88900"/>
                  </a:lnTo>
                  <a:lnTo>
                    <a:pt x="381000" y="101600"/>
                  </a:lnTo>
                  <a:lnTo>
                    <a:pt x="266700" y="101600"/>
                  </a:lnTo>
                  <a:lnTo>
                    <a:pt x="266700" y="114300"/>
                  </a:lnTo>
                  <a:lnTo>
                    <a:pt x="279400" y="114300"/>
                  </a:lnTo>
                  <a:lnTo>
                    <a:pt x="279400" y="127000"/>
                  </a:lnTo>
                  <a:lnTo>
                    <a:pt x="292100" y="127000"/>
                  </a:lnTo>
                  <a:lnTo>
                    <a:pt x="292100" y="139700"/>
                  </a:lnTo>
                  <a:lnTo>
                    <a:pt x="304800" y="139700"/>
                  </a:lnTo>
                  <a:lnTo>
                    <a:pt x="304800" y="165100"/>
                  </a:lnTo>
                  <a:lnTo>
                    <a:pt x="330200" y="165100"/>
                  </a:lnTo>
                  <a:lnTo>
                    <a:pt x="330200" y="203200"/>
                  </a:lnTo>
                  <a:lnTo>
                    <a:pt x="342900" y="2032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66700"/>
                  </a:lnTo>
                  <a:lnTo>
                    <a:pt x="342900" y="266700"/>
                  </a:lnTo>
                  <a:lnTo>
                    <a:pt x="342900" y="279400"/>
                  </a:lnTo>
                  <a:lnTo>
                    <a:pt x="355600" y="279400"/>
                  </a:lnTo>
                  <a:lnTo>
                    <a:pt x="355600" y="355600"/>
                  </a:lnTo>
                  <a:lnTo>
                    <a:pt x="342900" y="355600"/>
                  </a:lnTo>
                  <a:lnTo>
                    <a:pt x="342900" y="381000"/>
                  </a:lnTo>
                  <a:lnTo>
                    <a:pt x="355600" y="381000"/>
                  </a:lnTo>
                  <a:lnTo>
                    <a:pt x="368300" y="393700"/>
                  </a:lnTo>
                  <a:lnTo>
                    <a:pt x="355600" y="393700"/>
                  </a:lnTo>
                  <a:lnTo>
                    <a:pt x="355600" y="419100"/>
                  </a:lnTo>
                  <a:lnTo>
                    <a:pt x="342900" y="431800"/>
                  </a:lnTo>
                  <a:lnTo>
                    <a:pt x="342900" y="457200"/>
                  </a:lnTo>
                  <a:lnTo>
                    <a:pt x="330200" y="4572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533400"/>
                  </a:lnTo>
                  <a:lnTo>
                    <a:pt x="304800" y="533400"/>
                  </a:lnTo>
                  <a:lnTo>
                    <a:pt x="292100" y="546100"/>
                  </a:lnTo>
                  <a:lnTo>
                    <a:pt x="292100" y="558800"/>
                  </a:lnTo>
                  <a:lnTo>
                    <a:pt x="266700" y="558800"/>
                  </a:lnTo>
                  <a:lnTo>
                    <a:pt x="266700" y="571500"/>
                  </a:lnTo>
                  <a:lnTo>
                    <a:pt x="254000" y="5715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635000"/>
                  </a:lnTo>
                  <a:lnTo>
                    <a:pt x="266700" y="635000"/>
                  </a:lnTo>
                  <a:lnTo>
                    <a:pt x="266700" y="647700"/>
                  </a:lnTo>
                  <a:lnTo>
                    <a:pt x="279400" y="647700"/>
                  </a:lnTo>
                  <a:lnTo>
                    <a:pt x="279400" y="685800"/>
                  </a:lnTo>
                  <a:lnTo>
                    <a:pt x="203200" y="685800"/>
                  </a:lnTo>
                  <a:lnTo>
                    <a:pt x="190500" y="698500"/>
                  </a:lnTo>
                  <a:lnTo>
                    <a:pt x="190500" y="685800"/>
                  </a:lnTo>
                  <a:lnTo>
                    <a:pt x="177800" y="685800"/>
                  </a:lnTo>
                  <a:lnTo>
                    <a:pt x="177800" y="673100"/>
                  </a:lnTo>
                  <a:lnTo>
                    <a:pt x="190500" y="673100"/>
                  </a:lnTo>
                  <a:lnTo>
                    <a:pt x="190500" y="660400"/>
                  </a:lnTo>
                  <a:lnTo>
                    <a:pt x="165100" y="6604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35000"/>
                  </a:lnTo>
                  <a:lnTo>
                    <a:pt x="114300" y="635000"/>
                  </a:lnTo>
                  <a:lnTo>
                    <a:pt x="114300" y="622300"/>
                  </a:lnTo>
                  <a:lnTo>
                    <a:pt x="88900" y="622300"/>
                  </a:lnTo>
                  <a:lnTo>
                    <a:pt x="88900" y="609600"/>
                  </a:lnTo>
                  <a:lnTo>
                    <a:pt x="76200" y="609600"/>
                  </a:lnTo>
                  <a:lnTo>
                    <a:pt x="76200" y="520700"/>
                  </a:lnTo>
                  <a:lnTo>
                    <a:pt x="63500" y="520700"/>
                  </a:lnTo>
                  <a:lnTo>
                    <a:pt x="63500" y="508000"/>
                  </a:lnTo>
                  <a:lnTo>
                    <a:pt x="50800" y="508000"/>
                  </a:lnTo>
                  <a:lnTo>
                    <a:pt x="50800" y="495300"/>
                  </a:lnTo>
                  <a:lnTo>
                    <a:pt x="63500" y="495300"/>
                  </a:lnTo>
                  <a:lnTo>
                    <a:pt x="76200" y="482600"/>
                  </a:lnTo>
                  <a:lnTo>
                    <a:pt x="76200" y="457200"/>
                  </a:lnTo>
                  <a:lnTo>
                    <a:pt x="88900" y="457200"/>
                  </a:lnTo>
                  <a:lnTo>
                    <a:pt x="88900" y="444500"/>
                  </a:lnTo>
                  <a:lnTo>
                    <a:pt x="114300" y="444500"/>
                  </a:lnTo>
                  <a:lnTo>
                    <a:pt x="114300" y="431800"/>
                  </a:lnTo>
                  <a:lnTo>
                    <a:pt x="127000" y="431800"/>
                  </a:lnTo>
                  <a:lnTo>
                    <a:pt x="127000" y="419100"/>
                  </a:lnTo>
                  <a:lnTo>
                    <a:pt x="114300" y="419100"/>
                  </a:lnTo>
                  <a:lnTo>
                    <a:pt x="114300" y="406400"/>
                  </a:lnTo>
                  <a:lnTo>
                    <a:pt x="127000" y="406400"/>
                  </a:lnTo>
                  <a:lnTo>
                    <a:pt x="127000" y="393700"/>
                  </a:lnTo>
                  <a:lnTo>
                    <a:pt x="127000" y="393700"/>
                  </a:lnTo>
                  <a:lnTo>
                    <a:pt x="127000" y="355600"/>
                  </a:lnTo>
                  <a:lnTo>
                    <a:pt x="101600" y="355600"/>
                  </a:lnTo>
                  <a:lnTo>
                    <a:pt x="101600" y="342900"/>
                  </a:lnTo>
                  <a:lnTo>
                    <a:pt x="63500" y="342900"/>
                  </a:lnTo>
                  <a:lnTo>
                    <a:pt x="63500" y="317500"/>
                  </a:lnTo>
                  <a:lnTo>
                    <a:pt x="88900" y="317500"/>
                  </a:lnTo>
                  <a:lnTo>
                    <a:pt x="88900" y="292100"/>
                  </a:lnTo>
                  <a:lnTo>
                    <a:pt x="101600" y="292100"/>
                  </a:lnTo>
                  <a:lnTo>
                    <a:pt x="101600" y="266700"/>
                  </a:lnTo>
                  <a:lnTo>
                    <a:pt x="114300" y="266700"/>
                  </a:lnTo>
                  <a:lnTo>
                    <a:pt x="114300" y="254000"/>
                  </a:lnTo>
                  <a:lnTo>
                    <a:pt x="101600" y="254000"/>
                  </a:lnTo>
                  <a:lnTo>
                    <a:pt x="88900" y="241300"/>
                  </a:lnTo>
                  <a:lnTo>
                    <a:pt x="76200" y="241300"/>
                  </a:lnTo>
                  <a:lnTo>
                    <a:pt x="76200" y="228600"/>
                  </a:lnTo>
                  <a:lnTo>
                    <a:pt x="76200" y="228600"/>
                  </a:lnTo>
                  <a:lnTo>
                    <a:pt x="762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63500" y="190500"/>
                  </a:lnTo>
                  <a:lnTo>
                    <a:pt x="63500" y="177800"/>
                  </a:lnTo>
                  <a:lnTo>
                    <a:pt x="50800" y="177800"/>
                  </a:lnTo>
                  <a:lnTo>
                    <a:pt x="50800" y="127000"/>
                  </a:lnTo>
                  <a:lnTo>
                    <a:pt x="38100" y="127000"/>
                  </a:lnTo>
                  <a:lnTo>
                    <a:pt x="38100" y="114300"/>
                  </a:lnTo>
                  <a:lnTo>
                    <a:pt x="25400" y="114300"/>
                  </a:lnTo>
                  <a:lnTo>
                    <a:pt x="25400" y="1016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FFBE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8" name="terc_1204073_obj">
              <a:extLst>
                <a:ext uri="{FF2B5EF4-FFF2-40B4-BE49-F238E27FC236}">
                  <a16:creationId xmlns:a16="http://schemas.microsoft.com/office/drawing/2014/main" id="{D2040F70-BCAC-36EE-4025-CDE7DB0B0C1B}"/>
                </a:ext>
              </a:extLst>
            </p:cNvPr>
            <p:cNvSpPr/>
            <p:nvPr/>
          </p:nvSpPr>
          <p:spPr>
            <a:xfrm>
              <a:off x="2275587" y="0"/>
              <a:ext cx="1981964" cy="1688342"/>
            </a:xfrm>
            <a:custGeom>
              <a:avLst/>
              <a:gdLst/>
              <a:ahLst/>
              <a:cxnLst/>
              <a:rect l="0" t="0" r="0" b="0"/>
              <a:pathLst>
                <a:path w="685801" h="584201">
                  <a:moveTo>
                    <a:pt x="0" y="355600"/>
                  </a:moveTo>
                  <a:lnTo>
                    <a:pt x="38100" y="355600"/>
                  </a:lnTo>
                  <a:lnTo>
                    <a:pt x="50800" y="342900"/>
                  </a:lnTo>
                  <a:lnTo>
                    <a:pt x="76200" y="342900"/>
                  </a:lnTo>
                  <a:lnTo>
                    <a:pt x="63500" y="317500"/>
                  </a:lnTo>
                  <a:lnTo>
                    <a:pt x="50800" y="317500"/>
                  </a:lnTo>
                  <a:lnTo>
                    <a:pt x="50800" y="279400"/>
                  </a:lnTo>
                  <a:lnTo>
                    <a:pt x="25400" y="279400"/>
                  </a:lnTo>
                  <a:lnTo>
                    <a:pt x="25400" y="266700"/>
                  </a:lnTo>
                  <a:lnTo>
                    <a:pt x="50800" y="266700"/>
                  </a:lnTo>
                  <a:lnTo>
                    <a:pt x="50800" y="215900"/>
                  </a:lnTo>
                  <a:lnTo>
                    <a:pt x="76200" y="215900"/>
                  </a:lnTo>
                  <a:lnTo>
                    <a:pt x="76200" y="203200"/>
                  </a:lnTo>
                  <a:lnTo>
                    <a:pt x="88900" y="203200"/>
                  </a:lnTo>
                  <a:lnTo>
                    <a:pt x="101600" y="190500"/>
                  </a:lnTo>
                  <a:lnTo>
                    <a:pt x="152400" y="190500"/>
                  </a:lnTo>
                  <a:lnTo>
                    <a:pt x="152400" y="203200"/>
                  </a:lnTo>
                  <a:lnTo>
                    <a:pt x="203200" y="203200"/>
                  </a:lnTo>
                  <a:lnTo>
                    <a:pt x="203200" y="190500"/>
                  </a:lnTo>
                  <a:lnTo>
                    <a:pt x="215900" y="190500"/>
                  </a:lnTo>
                  <a:lnTo>
                    <a:pt x="241300" y="165100"/>
                  </a:lnTo>
                  <a:lnTo>
                    <a:pt x="241300" y="152400"/>
                  </a:lnTo>
                  <a:lnTo>
                    <a:pt x="254000" y="139700"/>
                  </a:lnTo>
                  <a:lnTo>
                    <a:pt x="254000" y="114300"/>
                  </a:lnTo>
                  <a:lnTo>
                    <a:pt x="266700" y="114300"/>
                  </a:lnTo>
                  <a:lnTo>
                    <a:pt x="266700" y="101600"/>
                  </a:lnTo>
                  <a:lnTo>
                    <a:pt x="279400" y="101600"/>
                  </a:lnTo>
                  <a:lnTo>
                    <a:pt x="279400" y="88900"/>
                  </a:lnTo>
                  <a:lnTo>
                    <a:pt x="330200" y="88900"/>
                  </a:lnTo>
                  <a:lnTo>
                    <a:pt x="330200" y="101600"/>
                  </a:lnTo>
                  <a:lnTo>
                    <a:pt x="342900" y="101600"/>
                  </a:lnTo>
                  <a:lnTo>
                    <a:pt x="355600" y="88900"/>
                  </a:lnTo>
                  <a:lnTo>
                    <a:pt x="368300" y="88900"/>
                  </a:lnTo>
                  <a:lnTo>
                    <a:pt x="368300" y="50800"/>
                  </a:lnTo>
                  <a:lnTo>
                    <a:pt x="381000" y="38100"/>
                  </a:lnTo>
                  <a:lnTo>
                    <a:pt x="381000" y="25400"/>
                  </a:lnTo>
                  <a:lnTo>
                    <a:pt x="393700" y="25400"/>
                  </a:lnTo>
                  <a:lnTo>
                    <a:pt x="393700" y="12700"/>
                  </a:lnTo>
                  <a:lnTo>
                    <a:pt x="469900" y="12700"/>
                  </a:lnTo>
                  <a:lnTo>
                    <a:pt x="469900" y="25400"/>
                  </a:lnTo>
                  <a:lnTo>
                    <a:pt x="482600" y="25400"/>
                  </a:lnTo>
                  <a:lnTo>
                    <a:pt x="482600" y="38100"/>
                  </a:lnTo>
                  <a:lnTo>
                    <a:pt x="495300" y="38100"/>
                  </a:lnTo>
                  <a:lnTo>
                    <a:pt x="495300" y="50800"/>
                  </a:lnTo>
                  <a:lnTo>
                    <a:pt x="508000" y="50800"/>
                  </a:lnTo>
                  <a:lnTo>
                    <a:pt x="508000" y="63500"/>
                  </a:lnTo>
                  <a:lnTo>
                    <a:pt x="520700" y="63500"/>
                  </a:lnTo>
                  <a:lnTo>
                    <a:pt x="520700" y="114300"/>
                  </a:lnTo>
                  <a:lnTo>
                    <a:pt x="533400" y="114300"/>
                  </a:lnTo>
                  <a:lnTo>
                    <a:pt x="533400" y="127000"/>
                  </a:lnTo>
                  <a:lnTo>
                    <a:pt x="558800" y="127000"/>
                  </a:lnTo>
                  <a:lnTo>
                    <a:pt x="558800" y="114300"/>
                  </a:lnTo>
                  <a:lnTo>
                    <a:pt x="571500" y="114300"/>
                  </a:lnTo>
                  <a:lnTo>
                    <a:pt x="571500" y="101600"/>
                  </a:lnTo>
                  <a:lnTo>
                    <a:pt x="584200" y="88900"/>
                  </a:lnTo>
                  <a:lnTo>
                    <a:pt x="584200" y="25400"/>
                  </a:lnTo>
                  <a:lnTo>
                    <a:pt x="596900" y="12700"/>
                  </a:lnTo>
                  <a:lnTo>
                    <a:pt x="635000" y="12700"/>
                  </a:lnTo>
                  <a:lnTo>
                    <a:pt x="647700" y="0"/>
                  </a:lnTo>
                  <a:lnTo>
                    <a:pt x="647700" y="25400"/>
                  </a:lnTo>
                  <a:lnTo>
                    <a:pt x="660400" y="25400"/>
                  </a:lnTo>
                  <a:lnTo>
                    <a:pt x="660400" y="63500"/>
                  </a:lnTo>
                  <a:lnTo>
                    <a:pt x="673100" y="63500"/>
                  </a:lnTo>
                  <a:lnTo>
                    <a:pt x="673100" y="101600"/>
                  </a:lnTo>
                  <a:lnTo>
                    <a:pt x="660400" y="101600"/>
                  </a:lnTo>
                  <a:lnTo>
                    <a:pt x="660400" y="139700"/>
                  </a:lnTo>
                  <a:lnTo>
                    <a:pt x="673100" y="139700"/>
                  </a:lnTo>
                  <a:lnTo>
                    <a:pt x="673100" y="152400"/>
                  </a:lnTo>
                  <a:lnTo>
                    <a:pt x="685800" y="152400"/>
                  </a:lnTo>
                  <a:lnTo>
                    <a:pt x="685800" y="165100"/>
                  </a:lnTo>
                  <a:lnTo>
                    <a:pt x="673100" y="165100"/>
                  </a:lnTo>
                  <a:lnTo>
                    <a:pt x="673100" y="177800"/>
                  </a:lnTo>
                  <a:lnTo>
                    <a:pt x="685800" y="177800"/>
                  </a:lnTo>
                  <a:lnTo>
                    <a:pt x="685800" y="215900"/>
                  </a:lnTo>
                  <a:lnTo>
                    <a:pt x="660400" y="215900"/>
                  </a:lnTo>
                  <a:lnTo>
                    <a:pt x="660400" y="228600"/>
                  </a:lnTo>
                  <a:lnTo>
                    <a:pt x="647700" y="228600"/>
                  </a:lnTo>
                  <a:lnTo>
                    <a:pt x="647700" y="241300"/>
                  </a:lnTo>
                  <a:lnTo>
                    <a:pt x="609600" y="241300"/>
                  </a:lnTo>
                  <a:lnTo>
                    <a:pt x="609600" y="254000"/>
                  </a:lnTo>
                  <a:lnTo>
                    <a:pt x="596900" y="254000"/>
                  </a:lnTo>
                  <a:lnTo>
                    <a:pt x="596900" y="266700"/>
                  </a:lnTo>
                  <a:lnTo>
                    <a:pt x="584200" y="266700"/>
                  </a:lnTo>
                  <a:lnTo>
                    <a:pt x="584200" y="279400"/>
                  </a:lnTo>
                  <a:lnTo>
                    <a:pt x="571500" y="279400"/>
                  </a:lnTo>
                  <a:lnTo>
                    <a:pt x="571500" y="355600"/>
                  </a:lnTo>
                  <a:lnTo>
                    <a:pt x="558800" y="355600"/>
                  </a:lnTo>
                  <a:lnTo>
                    <a:pt x="558800" y="368300"/>
                  </a:lnTo>
                  <a:lnTo>
                    <a:pt x="546100" y="368300"/>
                  </a:lnTo>
                  <a:lnTo>
                    <a:pt x="546100" y="381000"/>
                  </a:lnTo>
                  <a:lnTo>
                    <a:pt x="533400" y="381000"/>
                  </a:lnTo>
                  <a:lnTo>
                    <a:pt x="533400" y="393700"/>
                  </a:lnTo>
                  <a:lnTo>
                    <a:pt x="520700" y="393700"/>
                  </a:lnTo>
                  <a:lnTo>
                    <a:pt x="520700" y="406400"/>
                  </a:lnTo>
                  <a:lnTo>
                    <a:pt x="508000" y="406400"/>
                  </a:lnTo>
                  <a:lnTo>
                    <a:pt x="508000" y="431800"/>
                  </a:lnTo>
                  <a:lnTo>
                    <a:pt x="495300" y="431800"/>
                  </a:lnTo>
                  <a:lnTo>
                    <a:pt x="495300" y="444500"/>
                  </a:lnTo>
                  <a:lnTo>
                    <a:pt x="482600" y="444500"/>
                  </a:lnTo>
                  <a:lnTo>
                    <a:pt x="482600" y="469900"/>
                  </a:lnTo>
                  <a:lnTo>
                    <a:pt x="457200" y="469900"/>
                  </a:lnTo>
                  <a:lnTo>
                    <a:pt x="457200" y="482600"/>
                  </a:lnTo>
                  <a:lnTo>
                    <a:pt x="444500" y="482600"/>
                  </a:lnTo>
                  <a:lnTo>
                    <a:pt x="444500" y="469900"/>
                  </a:lnTo>
                  <a:lnTo>
                    <a:pt x="419100" y="469900"/>
                  </a:lnTo>
                  <a:lnTo>
                    <a:pt x="419100" y="457200"/>
                  </a:lnTo>
                  <a:lnTo>
                    <a:pt x="406400" y="457200"/>
                  </a:lnTo>
                  <a:lnTo>
                    <a:pt x="406400" y="469900"/>
                  </a:lnTo>
                  <a:lnTo>
                    <a:pt x="393700" y="469900"/>
                  </a:lnTo>
                  <a:lnTo>
                    <a:pt x="393700" y="482600"/>
                  </a:lnTo>
                  <a:lnTo>
                    <a:pt x="381000" y="482600"/>
                  </a:lnTo>
                  <a:lnTo>
                    <a:pt x="381000" y="495300"/>
                  </a:lnTo>
                  <a:lnTo>
                    <a:pt x="368300" y="495300"/>
                  </a:lnTo>
                  <a:lnTo>
                    <a:pt x="368300" y="508000"/>
                  </a:lnTo>
                  <a:lnTo>
                    <a:pt x="355600" y="508000"/>
                  </a:lnTo>
                  <a:lnTo>
                    <a:pt x="355600" y="520700"/>
                  </a:lnTo>
                  <a:lnTo>
                    <a:pt x="342900" y="520700"/>
                  </a:lnTo>
                  <a:lnTo>
                    <a:pt x="342900" y="508000"/>
                  </a:lnTo>
                  <a:lnTo>
                    <a:pt x="330200" y="5080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482600"/>
                  </a:lnTo>
                  <a:lnTo>
                    <a:pt x="304800" y="482600"/>
                  </a:lnTo>
                  <a:lnTo>
                    <a:pt x="304800" y="469900"/>
                  </a:lnTo>
                  <a:lnTo>
                    <a:pt x="292100" y="469900"/>
                  </a:lnTo>
                  <a:lnTo>
                    <a:pt x="292100" y="457200"/>
                  </a:lnTo>
                  <a:lnTo>
                    <a:pt x="266700" y="457200"/>
                  </a:lnTo>
                  <a:lnTo>
                    <a:pt x="266700" y="457200"/>
                  </a:lnTo>
                  <a:lnTo>
                    <a:pt x="254000" y="457200"/>
                  </a:lnTo>
                  <a:lnTo>
                    <a:pt x="254000" y="482600"/>
                  </a:lnTo>
                  <a:lnTo>
                    <a:pt x="241300" y="482600"/>
                  </a:lnTo>
                  <a:lnTo>
                    <a:pt x="241300" y="495300"/>
                  </a:lnTo>
                  <a:lnTo>
                    <a:pt x="215900" y="495300"/>
                  </a:lnTo>
                  <a:lnTo>
                    <a:pt x="215900" y="508000"/>
                  </a:lnTo>
                  <a:lnTo>
                    <a:pt x="203200" y="508000"/>
                  </a:lnTo>
                  <a:lnTo>
                    <a:pt x="203200" y="520700"/>
                  </a:lnTo>
                  <a:lnTo>
                    <a:pt x="190500" y="520700"/>
                  </a:lnTo>
                  <a:lnTo>
                    <a:pt x="190500" y="546100"/>
                  </a:lnTo>
                  <a:lnTo>
                    <a:pt x="177800" y="546100"/>
                  </a:lnTo>
                  <a:lnTo>
                    <a:pt x="177800" y="558800"/>
                  </a:lnTo>
                  <a:lnTo>
                    <a:pt x="165100" y="558800"/>
                  </a:lnTo>
                  <a:lnTo>
                    <a:pt x="165100" y="546100"/>
                  </a:lnTo>
                  <a:lnTo>
                    <a:pt x="152400" y="546100"/>
                  </a:lnTo>
                  <a:lnTo>
                    <a:pt x="152400" y="558800"/>
                  </a:lnTo>
                  <a:lnTo>
                    <a:pt x="127000" y="558800"/>
                  </a:lnTo>
                  <a:lnTo>
                    <a:pt x="127000" y="571500"/>
                  </a:lnTo>
                  <a:lnTo>
                    <a:pt x="139700" y="571500"/>
                  </a:lnTo>
                  <a:lnTo>
                    <a:pt x="139700" y="584200"/>
                  </a:lnTo>
                  <a:lnTo>
                    <a:pt x="101600" y="584200"/>
                  </a:lnTo>
                  <a:lnTo>
                    <a:pt x="101600" y="571500"/>
                  </a:lnTo>
                  <a:lnTo>
                    <a:pt x="63500" y="571500"/>
                  </a:lnTo>
                  <a:lnTo>
                    <a:pt x="63500" y="571500"/>
                  </a:lnTo>
                  <a:lnTo>
                    <a:pt x="50800" y="571500"/>
                  </a:lnTo>
                  <a:lnTo>
                    <a:pt x="50800" y="546100"/>
                  </a:lnTo>
                  <a:lnTo>
                    <a:pt x="63500" y="546100"/>
                  </a:lnTo>
                  <a:lnTo>
                    <a:pt x="63500" y="520700"/>
                  </a:lnTo>
                  <a:lnTo>
                    <a:pt x="76200" y="508000"/>
                  </a:lnTo>
                  <a:lnTo>
                    <a:pt x="101600" y="508000"/>
                  </a:lnTo>
                  <a:lnTo>
                    <a:pt x="101600" y="495300"/>
                  </a:lnTo>
                  <a:lnTo>
                    <a:pt x="114300" y="508000"/>
                  </a:lnTo>
                  <a:lnTo>
                    <a:pt x="114300" y="495300"/>
                  </a:lnTo>
                  <a:lnTo>
                    <a:pt x="101600" y="495300"/>
                  </a:lnTo>
                  <a:lnTo>
                    <a:pt x="101600" y="431800"/>
                  </a:lnTo>
                  <a:lnTo>
                    <a:pt x="88900" y="431800"/>
                  </a:lnTo>
                  <a:lnTo>
                    <a:pt x="88900" y="419100"/>
                  </a:lnTo>
                  <a:lnTo>
                    <a:pt x="76200" y="419100"/>
                  </a:lnTo>
                  <a:lnTo>
                    <a:pt x="76200" y="406400"/>
                  </a:lnTo>
                  <a:lnTo>
                    <a:pt x="50800" y="406400"/>
                  </a:lnTo>
                  <a:lnTo>
                    <a:pt x="50800" y="393700"/>
                  </a:lnTo>
                  <a:lnTo>
                    <a:pt x="12700" y="393700"/>
                  </a:lnTo>
                  <a:lnTo>
                    <a:pt x="12700" y="368300"/>
                  </a:lnTo>
                  <a:lnTo>
                    <a:pt x="0" y="368300"/>
                  </a:lnTo>
                  <a:close/>
                </a:path>
              </a:pathLst>
            </a:custGeom>
            <a:solidFill>
              <a:srgbClr val="FF99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39" name="map_id">
              <a:extLst>
                <a:ext uri="{FF2B5EF4-FFF2-40B4-BE49-F238E27FC236}">
                  <a16:creationId xmlns:a16="http://schemas.microsoft.com/office/drawing/2014/main" id="{3EFFCE1E-5B2A-4BE8-0F26-C4E9EC8BF403}"/>
                </a:ext>
              </a:extLst>
            </p:cNvPr>
            <p:cNvSpPr txBox="1"/>
            <p:nvPr/>
          </p:nvSpPr>
          <p:spPr>
            <a:xfrm>
              <a:off x="0" y="0"/>
              <a:ext cx="36703" cy="36703"/>
            </a:xfrm>
            <a:prstGeom prst="rect">
              <a:avLst/>
            </a:prstGeom>
            <a:solidFill>
              <a:srgbClr val="FFFFFF"/>
            </a:solidFill>
            <a:ln w="0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/>
                <a:t>c</a:t>
              </a:r>
            </a:p>
          </p:txBody>
        </p:sp>
        <p:sp>
          <p:nvSpPr>
            <p:cNvPr id="40" name="osm_license">
              <a:extLst>
                <a:ext uri="{FF2B5EF4-FFF2-40B4-BE49-F238E27FC236}">
                  <a16:creationId xmlns:a16="http://schemas.microsoft.com/office/drawing/2014/main" id="{3FA933B3-5037-3420-5950-ED8F6DD155F6}"/>
                </a:ext>
              </a:extLst>
            </p:cNvPr>
            <p:cNvSpPr txBox="1"/>
            <p:nvPr/>
          </p:nvSpPr>
          <p:spPr>
            <a:xfrm>
              <a:off x="0" y="0"/>
              <a:ext cx="184731" cy="217560"/>
            </a:xfrm>
            <a:prstGeom prst="rect">
              <a:avLst/>
            </a:prstGeom>
            <a:solidFill>
              <a:srgbClr val="FFFFFF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0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800" kern="1200"/>
            </a:p>
          </p:txBody>
        </p:sp>
        <p:sp>
          <p:nvSpPr>
            <p:cNvPr id="41" name="terc_1204023_nl">
              <a:extLst>
                <a:ext uri="{FF2B5EF4-FFF2-40B4-BE49-F238E27FC236}">
                  <a16:creationId xmlns:a16="http://schemas.microsoft.com/office/drawing/2014/main" id="{369EA63B-AE24-2622-785F-EF1E429A81A5}"/>
                </a:ext>
              </a:extLst>
            </p:cNvPr>
            <p:cNvSpPr txBox="1"/>
            <p:nvPr/>
          </p:nvSpPr>
          <p:spPr>
            <a:xfrm>
              <a:off x="2337086" y="2202708"/>
              <a:ext cx="456953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204</a:t>
              </a:r>
            </a:p>
          </p:txBody>
        </p:sp>
        <p:sp>
          <p:nvSpPr>
            <p:cNvPr id="42" name="terc_1204073_nl">
              <a:extLst>
                <a:ext uri="{FF2B5EF4-FFF2-40B4-BE49-F238E27FC236}">
                  <a16:creationId xmlns:a16="http://schemas.microsoft.com/office/drawing/2014/main" id="{691CB1DA-8762-0AA6-FFAB-C6D1091262E6}"/>
                </a:ext>
              </a:extLst>
            </p:cNvPr>
            <p:cNvSpPr txBox="1"/>
            <p:nvPr/>
          </p:nvSpPr>
          <p:spPr>
            <a:xfrm>
              <a:off x="3024428" y="761617"/>
              <a:ext cx="456953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0000"/>
                  </a:solidFill>
                </a:rPr>
                <a:t>160</a:t>
              </a:r>
              <a:endParaRPr lang="pl-PL" sz="11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43" name="terc_1204062_nl">
              <a:extLst>
                <a:ext uri="{FF2B5EF4-FFF2-40B4-BE49-F238E27FC236}">
                  <a16:creationId xmlns:a16="http://schemas.microsoft.com/office/drawing/2014/main" id="{81CE74D5-534D-643D-90F0-3D1E40A536CA}"/>
                </a:ext>
              </a:extLst>
            </p:cNvPr>
            <p:cNvSpPr txBox="1"/>
            <p:nvPr/>
          </p:nvSpPr>
          <p:spPr>
            <a:xfrm>
              <a:off x="3240472" y="1760458"/>
              <a:ext cx="374766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0000"/>
                  </a:solidFill>
                </a:rPr>
                <a:t>86</a:t>
              </a:r>
              <a:endParaRPr lang="pl-PL" sz="11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44" name="terc_1204052_nl">
              <a:extLst>
                <a:ext uri="{FF2B5EF4-FFF2-40B4-BE49-F238E27FC236}">
                  <a16:creationId xmlns:a16="http://schemas.microsoft.com/office/drawing/2014/main" id="{F13F5B9D-2EB3-B212-DD59-5EF4DA2ABEA1}"/>
                </a:ext>
              </a:extLst>
            </p:cNvPr>
            <p:cNvSpPr txBox="1"/>
            <p:nvPr/>
          </p:nvSpPr>
          <p:spPr>
            <a:xfrm>
              <a:off x="1465319" y="1760458"/>
              <a:ext cx="374766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78</a:t>
              </a:r>
            </a:p>
          </p:txBody>
        </p:sp>
        <p:sp>
          <p:nvSpPr>
            <p:cNvPr id="45" name="terc_1204042_nl">
              <a:extLst>
                <a:ext uri="{FF2B5EF4-FFF2-40B4-BE49-F238E27FC236}">
                  <a16:creationId xmlns:a16="http://schemas.microsoft.com/office/drawing/2014/main" id="{00463288-8B2D-3A96-1FE3-FE098B252FC6}"/>
                </a:ext>
              </a:extLst>
            </p:cNvPr>
            <p:cNvSpPr txBox="1"/>
            <p:nvPr/>
          </p:nvSpPr>
          <p:spPr>
            <a:xfrm>
              <a:off x="1854839" y="896091"/>
              <a:ext cx="374766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42</a:t>
              </a:r>
            </a:p>
          </p:txBody>
        </p:sp>
        <p:sp>
          <p:nvSpPr>
            <p:cNvPr id="46" name="terc_1204012_nl">
              <a:extLst>
                <a:ext uri="{FF2B5EF4-FFF2-40B4-BE49-F238E27FC236}">
                  <a16:creationId xmlns:a16="http://schemas.microsoft.com/office/drawing/2014/main" id="{4AC68F7E-0FDA-7373-F139-5E62B3AAD516}"/>
                </a:ext>
              </a:extLst>
            </p:cNvPr>
            <p:cNvSpPr txBox="1"/>
            <p:nvPr/>
          </p:nvSpPr>
          <p:spPr>
            <a:xfrm>
              <a:off x="1158992" y="968555"/>
              <a:ext cx="374766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27</a:t>
              </a:r>
            </a:p>
          </p:txBody>
        </p:sp>
        <p:sp>
          <p:nvSpPr>
            <p:cNvPr id="47" name="terc_1204032_nl">
              <a:extLst>
                <a:ext uri="{FF2B5EF4-FFF2-40B4-BE49-F238E27FC236}">
                  <a16:creationId xmlns:a16="http://schemas.microsoft.com/office/drawing/2014/main" id="{F5FEE8C6-D936-E0A1-CADA-82FA37DCF775}"/>
                </a:ext>
              </a:extLst>
            </p:cNvPr>
            <p:cNvSpPr txBox="1"/>
            <p:nvPr/>
          </p:nvSpPr>
          <p:spPr>
            <a:xfrm>
              <a:off x="350482" y="1288144"/>
              <a:ext cx="374766" cy="298060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23</a:t>
              </a:r>
            </a:p>
          </p:txBody>
        </p:sp>
      </p:grpSp>
      <p:graphicFrame>
        <p:nvGraphicFramePr>
          <p:cNvPr id="51" name="Tabela 50">
            <a:extLst>
              <a:ext uri="{FF2B5EF4-FFF2-40B4-BE49-F238E27FC236}">
                <a16:creationId xmlns:a16="http://schemas.microsoft.com/office/drawing/2014/main" id="{A691A390-4C89-406F-B905-6E8FA3C8F0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251950"/>
              </p:ext>
            </p:extLst>
          </p:nvPr>
        </p:nvGraphicFramePr>
        <p:xfrm>
          <a:off x="453998" y="4700976"/>
          <a:ext cx="2439689" cy="24982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9689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425617">
                <a:tc>
                  <a:txBody>
                    <a:bodyPr/>
                    <a:lstStyle/>
                    <a:p>
                      <a:r>
                        <a:rPr lang="pl-PL" sz="1600" b="1" dirty="0">
                          <a:solidFill>
                            <a:srgbClr val="000000"/>
                          </a:solidFill>
                          <a:latin typeface="Garet Ultra-Bold"/>
                          <a:cs typeface="Arial" panose="020B0604020202020204" pitchFamily="34" charset="0"/>
                          <a:sym typeface="Garet Ultra-Bold"/>
                        </a:rPr>
                        <a:t>Udział osób do 30 r.ż.</a:t>
                      </a:r>
                      <a:endParaRPr lang="pl-PL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617145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32,0% 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620 osób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4,9%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9,8%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12808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255370"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254233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sp>
        <p:nvSpPr>
          <p:cNvPr id="66" name="Prostokąt 3">
            <a:extLst>
              <a:ext uri="{FF2B5EF4-FFF2-40B4-BE49-F238E27FC236}">
                <a16:creationId xmlns:a16="http://schemas.microsoft.com/office/drawing/2014/main" id="{D148EE7B-9B34-3512-174F-3F8D6CDA6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5520" y="2745671"/>
            <a:ext cx="9346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Bolesław</a:t>
            </a:r>
          </a:p>
        </p:txBody>
      </p:sp>
      <p:sp>
        <p:nvSpPr>
          <p:cNvPr id="67" name="Prostokąt 3">
            <a:extLst>
              <a:ext uri="{FF2B5EF4-FFF2-40B4-BE49-F238E27FC236}">
                <a16:creationId xmlns:a16="http://schemas.microsoft.com/office/drawing/2014/main" id="{B27A3694-DC5C-F0CC-1184-DA7A3DC39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352" y="3068401"/>
            <a:ext cx="9159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Gręboszów</a:t>
            </a:r>
          </a:p>
        </p:txBody>
      </p:sp>
      <p:sp>
        <p:nvSpPr>
          <p:cNvPr id="68" name="Prostokąt 3">
            <a:extLst>
              <a:ext uri="{FF2B5EF4-FFF2-40B4-BE49-F238E27FC236}">
                <a16:creationId xmlns:a16="http://schemas.microsoft.com/office/drawing/2014/main" id="{673E74DC-453E-C716-6102-D9ECB4242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1509" y="2728435"/>
            <a:ext cx="9506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Mędrzechów</a:t>
            </a:r>
            <a:endParaRPr lang="pl-PL" altLang="pl-PL" sz="800" dirty="0"/>
          </a:p>
        </p:txBody>
      </p:sp>
      <p:sp>
        <p:nvSpPr>
          <p:cNvPr id="69" name="Prostokąt 3">
            <a:extLst>
              <a:ext uri="{FF2B5EF4-FFF2-40B4-BE49-F238E27FC236}">
                <a16:creationId xmlns:a16="http://schemas.microsoft.com/office/drawing/2014/main" id="{8761DCF7-4891-EECD-A6FD-7D9680863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223" y="2110068"/>
            <a:ext cx="14065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Szczucin</a:t>
            </a:r>
            <a:endParaRPr lang="pl-PL" altLang="pl-PL" sz="800" dirty="0"/>
          </a:p>
        </p:txBody>
      </p:sp>
      <p:sp>
        <p:nvSpPr>
          <p:cNvPr id="70" name="Prostokąt 3">
            <a:extLst>
              <a:ext uri="{FF2B5EF4-FFF2-40B4-BE49-F238E27FC236}">
                <a16:creationId xmlns:a16="http://schemas.microsoft.com/office/drawing/2014/main" id="{75A1FC18-CA27-D459-B3AA-3B0AB6231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7646" y="3541936"/>
            <a:ext cx="164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Radgoszcz</a:t>
            </a:r>
            <a:endParaRPr lang="pl-PL" altLang="pl-PL" sz="800" dirty="0"/>
          </a:p>
        </p:txBody>
      </p:sp>
      <p:sp>
        <p:nvSpPr>
          <p:cNvPr id="73" name="Prostokąt 3">
            <a:extLst>
              <a:ext uri="{FF2B5EF4-FFF2-40B4-BE49-F238E27FC236}">
                <a16:creationId xmlns:a16="http://schemas.microsoft.com/office/drawing/2014/main" id="{8DA1499D-7A65-E558-91C5-B8432045C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6873" y="3530578"/>
            <a:ext cx="10276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Olesno</a:t>
            </a:r>
            <a:endParaRPr lang="pl-PL" altLang="pl-PL" sz="800" dirty="0"/>
          </a:p>
        </p:txBody>
      </p:sp>
      <p:sp>
        <p:nvSpPr>
          <p:cNvPr id="74" name="Prostokąt 3">
            <a:extLst>
              <a:ext uri="{FF2B5EF4-FFF2-40B4-BE49-F238E27FC236}">
                <a16:creationId xmlns:a16="http://schemas.microsoft.com/office/drawing/2014/main" id="{B152A20C-DEA5-6D9C-32B7-0D1BAD917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467" y="3976706"/>
            <a:ext cx="14473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Dąbrowa </a:t>
            </a:r>
            <a:b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Tarnowska</a:t>
            </a:r>
            <a:endParaRPr lang="pl-PL" altLang="pl-PL" sz="800" dirty="0"/>
          </a:p>
        </p:txBody>
      </p:sp>
      <p:grpSp>
        <p:nvGrpSpPr>
          <p:cNvPr id="77" name="all">
            <a:extLst>
              <a:ext uri="{FF2B5EF4-FFF2-40B4-BE49-F238E27FC236}">
                <a16:creationId xmlns:a16="http://schemas.microsoft.com/office/drawing/2014/main" id="{D200C250-3E9F-17CC-8F9D-D775A243685E}"/>
              </a:ext>
            </a:extLst>
          </p:cNvPr>
          <p:cNvGrpSpPr>
            <a:grpSpLocks noChangeAspect="1"/>
          </p:cNvGrpSpPr>
          <p:nvPr/>
        </p:nvGrpSpPr>
        <p:grpSpPr>
          <a:xfrm>
            <a:off x="7022310" y="1695814"/>
            <a:ext cx="3830756" cy="3071210"/>
            <a:chOff x="0" y="0"/>
            <a:chExt cx="4257551" cy="3413382"/>
          </a:xfrm>
        </p:grpSpPr>
        <p:sp>
          <p:nvSpPr>
            <p:cNvPr id="78" name="terc_1204012_obj">
              <a:extLst>
                <a:ext uri="{FF2B5EF4-FFF2-40B4-BE49-F238E27FC236}">
                  <a16:creationId xmlns:a16="http://schemas.microsoft.com/office/drawing/2014/main" id="{04327182-B616-DCA0-EFEA-7C599FB950D3}"/>
                </a:ext>
              </a:extLst>
            </p:cNvPr>
            <p:cNvSpPr/>
            <p:nvPr/>
          </p:nvSpPr>
          <p:spPr>
            <a:xfrm>
              <a:off x="844169" y="734060"/>
              <a:ext cx="917578" cy="954281"/>
            </a:xfrm>
            <a:custGeom>
              <a:avLst/>
              <a:gdLst/>
              <a:ahLst/>
              <a:cxnLst/>
              <a:rect l="0" t="0" r="0" b="0"/>
              <a:pathLst>
                <a:path w="317501" h="330201">
                  <a:moveTo>
                    <a:pt x="0" y="177800"/>
                  </a:move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63500" y="139700"/>
                  </a:lnTo>
                  <a:lnTo>
                    <a:pt x="63500" y="76200"/>
                  </a:lnTo>
                  <a:lnTo>
                    <a:pt x="76200" y="63500"/>
                  </a:lnTo>
                  <a:lnTo>
                    <a:pt x="76200" y="50800"/>
                  </a:lnTo>
                  <a:lnTo>
                    <a:pt x="101600" y="50800"/>
                  </a:lnTo>
                  <a:lnTo>
                    <a:pt x="114300" y="63500"/>
                  </a:lnTo>
                  <a:lnTo>
                    <a:pt x="139700" y="635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25400"/>
                  </a:lnTo>
                  <a:lnTo>
                    <a:pt x="203200" y="0"/>
                  </a:lnTo>
                  <a:lnTo>
                    <a:pt x="215900" y="0"/>
                  </a:lnTo>
                  <a:lnTo>
                    <a:pt x="228600" y="12700"/>
                  </a:lnTo>
                  <a:lnTo>
                    <a:pt x="241300" y="12700"/>
                  </a:lnTo>
                  <a:lnTo>
                    <a:pt x="241300" y="25400"/>
                  </a:lnTo>
                  <a:lnTo>
                    <a:pt x="266700" y="25400"/>
                  </a:lnTo>
                  <a:lnTo>
                    <a:pt x="279400" y="38100"/>
                  </a:lnTo>
                  <a:lnTo>
                    <a:pt x="304800" y="38100"/>
                  </a:lnTo>
                  <a:lnTo>
                    <a:pt x="317500" y="50800"/>
                  </a:lnTo>
                  <a:lnTo>
                    <a:pt x="317500" y="88900"/>
                  </a:lnTo>
                  <a:lnTo>
                    <a:pt x="304800" y="101600"/>
                  </a:lnTo>
                  <a:lnTo>
                    <a:pt x="292100" y="101600"/>
                  </a:lnTo>
                  <a:lnTo>
                    <a:pt x="292100" y="88900"/>
                  </a:lnTo>
                  <a:lnTo>
                    <a:pt x="279400" y="88900"/>
                  </a:lnTo>
                  <a:lnTo>
                    <a:pt x="279400" y="127000"/>
                  </a:lnTo>
                  <a:lnTo>
                    <a:pt x="279400" y="127000"/>
                  </a:lnTo>
                  <a:lnTo>
                    <a:pt x="279400" y="177800"/>
                  </a:lnTo>
                  <a:lnTo>
                    <a:pt x="241300" y="177800"/>
                  </a:lnTo>
                  <a:lnTo>
                    <a:pt x="241300" y="203200"/>
                  </a:lnTo>
                  <a:lnTo>
                    <a:pt x="254000" y="203200"/>
                  </a:lnTo>
                  <a:lnTo>
                    <a:pt x="254000" y="215900"/>
                  </a:lnTo>
                  <a:lnTo>
                    <a:pt x="266700" y="215900"/>
                  </a:lnTo>
                  <a:lnTo>
                    <a:pt x="266700" y="241300"/>
                  </a:lnTo>
                  <a:lnTo>
                    <a:pt x="279400" y="241300"/>
                  </a:lnTo>
                  <a:lnTo>
                    <a:pt x="279400" y="266700"/>
                  </a:lnTo>
                  <a:lnTo>
                    <a:pt x="292100" y="266700"/>
                  </a:lnTo>
                  <a:lnTo>
                    <a:pt x="292100" y="292100"/>
                  </a:lnTo>
                  <a:lnTo>
                    <a:pt x="304800" y="292100"/>
                  </a:lnTo>
                  <a:lnTo>
                    <a:pt x="304800" y="304800"/>
                  </a:lnTo>
                  <a:lnTo>
                    <a:pt x="279400" y="304800"/>
                  </a:lnTo>
                  <a:lnTo>
                    <a:pt x="279400" y="317500"/>
                  </a:lnTo>
                  <a:lnTo>
                    <a:pt x="254000" y="317500"/>
                  </a:lnTo>
                  <a:lnTo>
                    <a:pt x="254000" y="330200"/>
                  </a:lnTo>
                  <a:lnTo>
                    <a:pt x="203200" y="330200"/>
                  </a:lnTo>
                  <a:lnTo>
                    <a:pt x="203200" y="317500"/>
                  </a:lnTo>
                  <a:lnTo>
                    <a:pt x="190500" y="304800"/>
                  </a:lnTo>
                  <a:lnTo>
                    <a:pt x="165100" y="304800"/>
                  </a:lnTo>
                  <a:lnTo>
                    <a:pt x="165100" y="292100"/>
                  </a:lnTo>
                  <a:lnTo>
                    <a:pt x="152400" y="304800"/>
                  </a:lnTo>
                  <a:lnTo>
                    <a:pt x="101600" y="304800"/>
                  </a:lnTo>
                  <a:lnTo>
                    <a:pt x="101600" y="292100"/>
                  </a:lnTo>
                  <a:lnTo>
                    <a:pt x="25400" y="292100"/>
                  </a:lnTo>
                  <a:lnTo>
                    <a:pt x="25400" y="279400"/>
                  </a:lnTo>
                  <a:lnTo>
                    <a:pt x="50800" y="279400"/>
                  </a:lnTo>
                  <a:lnTo>
                    <a:pt x="50800" y="266700"/>
                  </a:lnTo>
                  <a:lnTo>
                    <a:pt x="63500" y="266700"/>
                  </a:lnTo>
                  <a:lnTo>
                    <a:pt x="63500" y="254000"/>
                  </a:lnTo>
                  <a:lnTo>
                    <a:pt x="50800" y="254000"/>
                  </a:lnTo>
                  <a:lnTo>
                    <a:pt x="50800" y="241300"/>
                  </a:lnTo>
                  <a:lnTo>
                    <a:pt x="38100" y="241300"/>
                  </a:lnTo>
                  <a:lnTo>
                    <a:pt x="38100" y="228600"/>
                  </a:lnTo>
                  <a:lnTo>
                    <a:pt x="25400" y="228600"/>
                  </a:lnTo>
                  <a:lnTo>
                    <a:pt x="25400" y="215900"/>
                  </a:lnTo>
                  <a:lnTo>
                    <a:pt x="12700" y="215900"/>
                  </a:lnTo>
                  <a:lnTo>
                    <a:pt x="12700" y="203200"/>
                  </a:lnTo>
                  <a:lnTo>
                    <a:pt x="12700" y="203200"/>
                  </a:lnTo>
                  <a:lnTo>
                    <a:pt x="12700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79" name="terc_1204023_obj">
              <a:extLst>
                <a:ext uri="{FF2B5EF4-FFF2-40B4-BE49-F238E27FC236}">
                  <a16:creationId xmlns:a16="http://schemas.microsoft.com/office/drawing/2014/main" id="{0ACB30C0-28C0-6BE7-76D4-7C780741E93F}"/>
                </a:ext>
              </a:extLst>
            </p:cNvPr>
            <p:cNvSpPr/>
            <p:nvPr/>
          </p:nvSpPr>
          <p:spPr>
            <a:xfrm>
              <a:off x="1798447" y="1468120"/>
              <a:ext cx="1578232" cy="1945262"/>
            </a:xfrm>
            <a:custGeom>
              <a:avLst/>
              <a:gdLst/>
              <a:ahLst/>
              <a:cxnLst/>
              <a:rect l="0" t="0" r="0" b="0"/>
              <a:pathLst>
                <a:path w="546101" h="673101">
                  <a:moveTo>
                    <a:pt x="0" y="444500"/>
                  </a:moveTo>
                  <a:lnTo>
                    <a:pt x="12700" y="444500"/>
                  </a:lnTo>
                  <a:lnTo>
                    <a:pt x="12700" y="431800"/>
                  </a:lnTo>
                  <a:lnTo>
                    <a:pt x="12700" y="431800"/>
                  </a:lnTo>
                  <a:lnTo>
                    <a:pt x="12700" y="406400"/>
                  </a:lnTo>
                  <a:lnTo>
                    <a:pt x="25400" y="406400"/>
                  </a:lnTo>
                  <a:lnTo>
                    <a:pt x="25400" y="393700"/>
                  </a:lnTo>
                  <a:lnTo>
                    <a:pt x="63500" y="393700"/>
                  </a:lnTo>
                  <a:lnTo>
                    <a:pt x="76200" y="381000"/>
                  </a:lnTo>
                  <a:lnTo>
                    <a:pt x="88900" y="381000"/>
                  </a:lnTo>
                  <a:lnTo>
                    <a:pt x="88900" y="355600"/>
                  </a:lnTo>
                  <a:lnTo>
                    <a:pt x="76200" y="355600"/>
                  </a:lnTo>
                  <a:lnTo>
                    <a:pt x="76200" y="330200"/>
                  </a:lnTo>
                  <a:lnTo>
                    <a:pt x="50800" y="330200"/>
                  </a:lnTo>
                  <a:lnTo>
                    <a:pt x="50800" y="304800"/>
                  </a:lnTo>
                  <a:lnTo>
                    <a:pt x="76200" y="304800"/>
                  </a:lnTo>
                  <a:lnTo>
                    <a:pt x="76200" y="292100"/>
                  </a:lnTo>
                  <a:lnTo>
                    <a:pt x="88900" y="292100"/>
                  </a:lnTo>
                  <a:lnTo>
                    <a:pt x="88900" y="279400"/>
                  </a:lnTo>
                  <a:lnTo>
                    <a:pt x="152400" y="279400"/>
                  </a:lnTo>
                  <a:lnTo>
                    <a:pt x="152400" y="228600"/>
                  </a:lnTo>
                  <a:lnTo>
                    <a:pt x="165100" y="228600"/>
                  </a:lnTo>
                  <a:lnTo>
                    <a:pt x="165100" y="203200"/>
                  </a:lnTo>
                  <a:lnTo>
                    <a:pt x="165100" y="203200"/>
                  </a:lnTo>
                  <a:lnTo>
                    <a:pt x="165100" y="165100"/>
                  </a:lnTo>
                  <a:lnTo>
                    <a:pt x="177800" y="165100"/>
                  </a:lnTo>
                  <a:lnTo>
                    <a:pt x="177800" y="139700"/>
                  </a:lnTo>
                  <a:lnTo>
                    <a:pt x="165100" y="139700"/>
                  </a:lnTo>
                  <a:lnTo>
                    <a:pt x="165100" y="114300"/>
                  </a:lnTo>
                  <a:lnTo>
                    <a:pt x="152400" y="114300"/>
                  </a:lnTo>
                  <a:lnTo>
                    <a:pt x="152400" y="50800"/>
                  </a:lnTo>
                  <a:lnTo>
                    <a:pt x="165100" y="50800"/>
                  </a:lnTo>
                  <a:lnTo>
                    <a:pt x="165100" y="38100"/>
                  </a:lnTo>
                  <a:lnTo>
                    <a:pt x="177800" y="38100"/>
                  </a:lnTo>
                  <a:lnTo>
                    <a:pt x="177800" y="12700"/>
                  </a:lnTo>
                  <a:lnTo>
                    <a:pt x="190500" y="12700"/>
                  </a:lnTo>
                  <a:lnTo>
                    <a:pt x="190500" y="0"/>
                  </a:lnTo>
                  <a:lnTo>
                    <a:pt x="203200" y="0"/>
                  </a:lnTo>
                  <a:lnTo>
                    <a:pt x="215900" y="12700"/>
                  </a:lnTo>
                  <a:lnTo>
                    <a:pt x="228600" y="12700"/>
                  </a:lnTo>
                  <a:lnTo>
                    <a:pt x="228600" y="38100"/>
                  </a:lnTo>
                  <a:lnTo>
                    <a:pt x="215900" y="38100"/>
                  </a:lnTo>
                  <a:lnTo>
                    <a:pt x="215900" y="63500"/>
                  </a:lnTo>
                  <a:lnTo>
                    <a:pt x="228600" y="63500"/>
                  </a:lnTo>
                  <a:lnTo>
                    <a:pt x="228600" y="63500"/>
                  </a:lnTo>
                  <a:lnTo>
                    <a:pt x="266700" y="63500"/>
                  </a:lnTo>
                  <a:lnTo>
                    <a:pt x="266700" y="76200"/>
                  </a:lnTo>
                  <a:lnTo>
                    <a:pt x="304800" y="76200"/>
                  </a:lnTo>
                  <a:lnTo>
                    <a:pt x="304800" y="63500"/>
                  </a:lnTo>
                  <a:lnTo>
                    <a:pt x="292100" y="63500"/>
                  </a:lnTo>
                  <a:lnTo>
                    <a:pt x="292100" y="50800"/>
                  </a:lnTo>
                  <a:lnTo>
                    <a:pt x="317500" y="50800"/>
                  </a:lnTo>
                  <a:lnTo>
                    <a:pt x="317500" y="38100"/>
                  </a:lnTo>
                  <a:lnTo>
                    <a:pt x="330200" y="38100"/>
                  </a:lnTo>
                  <a:lnTo>
                    <a:pt x="330200" y="50800"/>
                  </a:lnTo>
                  <a:lnTo>
                    <a:pt x="342900" y="50800"/>
                  </a:lnTo>
                  <a:lnTo>
                    <a:pt x="342900" y="38100"/>
                  </a:lnTo>
                  <a:lnTo>
                    <a:pt x="355600" y="381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63500"/>
                  </a:lnTo>
                  <a:lnTo>
                    <a:pt x="393700" y="63500"/>
                  </a:lnTo>
                  <a:lnTo>
                    <a:pt x="393700" y="76200"/>
                  </a:lnTo>
                  <a:lnTo>
                    <a:pt x="406400" y="76200"/>
                  </a:lnTo>
                  <a:lnTo>
                    <a:pt x="406400" y="127000"/>
                  </a:lnTo>
                  <a:lnTo>
                    <a:pt x="419100" y="127000"/>
                  </a:lnTo>
                  <a:lnTo>
                    <a:pt x="419100" y="139700"/>
                  </a:lnTo>
                  <a:lnTo>
                    <a:pt x="406400" y="139700"/>
                  </a:lnTo>
                  <a:lnTo>
                    <a:pt x="406400" y="152400"/>
                  </a:lnTo>
                  <a:lnTo>
                    <a:pt x="431800" y="152400"/>
                  </a:lnTo>
                  <a:lnTo>
                    <a:pt x="431800" y="177800"/>
                  </a:lnTo>
                  <a:lnTo>
                    <a:pt x="431800" y="177800"/>
                  </a:lnTo>
                  <a:lnTo>
                    <a:pt x="431800" y="190500"/>
                  </a:lnTo>
                  <a:lnTo>
                    <a:pt x="444500" y="190500"/>
                  </a:lnTo>
                  <a:lnTo>
                    <a:pt x="457200" y="203200"/>
                  </a:lnTo>
                  <a:lnTo>
                    <a:pt x="469900" y="203200"/>
                  </a:lnTo>
                  <a:lnTo>
                    <a:pt x="469900" y="215900"/>
                  </a:lnTo>
                  <a:lnTo>
                    <a:pt x="457200" y="215900"/>
                  </a:lnTo>
                  <a:lnTo>
                    <a:pt x="457200" y="241300"/>
                  </a:lnTo>
                  <a:lnTo>
                    <a:pt x="444500" y="241300"/>
                  </a:lnTo>
                  <a:lnTo>
                    <a:pt x="444500" y="266700"/>
                  </a:lnTo>
                  <a:lnTo>
                    <a:pt x="419100" y="266700"/>
                  </a:lnTo>
                  <a:lnTo>
                    <a:pt x="419100" y="292100"/>
                  </a:lnTo>
                  <a:lnTo>
                    <a:pt x="457200" y="292100"/>
                  </a:lnTo>
                  <a:lnTo>
                    <a:pt x="457200" y="304800"/>
                  </a:lnTo>
                  <a:lnTo>
                    <a:pt x="482600" y="304800"/>
                  </a:lnTo>
                  <a:lnTo>
                    <a:pt x="482600" y="342900"/>
                  </a:lnTo>
                  <a:lnTo>
                    <a:pt x="482600" y="342900"/>
                  </a:lnTo>
                  <a:lnTo>
                    <a:pt x="482600" y="355600"/>
                  </a:lnTo>
                  <a:lnTo>
                    <a:pt x="469900" y="355600"/>
                  </a:lnTo>
                  <a:lnTo>
                    <a:pt x="469900" y="368300"/>
                  </a:lnTo>
                  <a:lnTo>
                    <a:pt x="482600" y="368300"/>
                  </a:lnTo>
                  <a:lnTo>
                    <a:pt x="482600" y="381000"/>
                  </a:lnTo>
                  <a:lnTo>
                    <a:pt x="469900" y="381000"/>
                  </a:lnTo>
                  <a:lnTo>
                    <a:pt x="469900" y="393700"/>
                  </a:lnTo>
                  <a:lnTo>
                    <a:pt x="444500" y="393700"/>
                  </a:lnTo>
                  <a:lnTo>
                    <a:pt x="444500" y="406400"/>
                  </a:lnTo>
                  <a:lnTo>
                    <a:pt x="431800" y="406400"/>
                  </a:lnTo>
                  <a:lnTo>
                    <a:pt x="431800" y="431800"/>
                  </a:lnTo>
                  <a:lnTo>
                    <a:pt x="419100" y="444500"/>
                  </a:lnTo>
                  <a:lnTo>
                    <a:pt x="406400" y="444500"/>
                  </a:lnTo>
                  <a:lnTo>
                    <a:pt x="406400" y="457200"/>
                  </a:lnTo>
                  <a:lnTo>
                    <a:pt x="419100" y="457200"/>
                  </a:lnTo>
                  <a:lnTo>
                    <a:pt x="419100" y="469900"/>
                  </a:lnTo>
                  <a:lnTo>
                    <a:pt x="431800" y="469900"/>
                  </a:lnTo>
                  <a:lnTo>
                    <a:pt x="431800" y="558800"/>
                  </a:lnTo>
                  <a:lnTo>
                    <a:pt x="444500" y="558800"/>
                  </a:lnTo>
                  <a:lnTo>
                    <a:pt x="444500" y="571500"/>
                  </a:lnTo>
                  <a:lnTo>
                    <a:pt x="469900" y="571500"/>
                  </a:lnTo>
                  <a:lnTo>
                    <a:pt x="469900" y="584200"/>
                  </a:lnTo>
                  <a:lnTo>
                    <a:pt x="508000" y="584200"/>
                  </a:lnTo>
                  <a:lnTo>
                    <a:pt x="508000" y="596900"/>
                  </a:lnTo>
                  <a:lnTo>
                    <a:pt x="520700" y="596900"/>
                  </a:lnTo>
                  <a:lnTo>
                    <a:pt x="520700" y="609600"/>
                  </a:lnTo>
                  <a:lnTo>
                    <a:pt x="546100" y="609600"/>
                  </a:lnTo>
                  <a:lnTo>
                    <a:pt x="546100" y="622300"/>
                  </a:lnTo>
                  <a:lnTo>
                    <a:pt x="533400" y="622300"/>
                  </a:lnTo>
                  <a:lnTo>
                    <a:pt x="533400" y="647700"/>
                  </a:lnTo>
                  <a:lnTo>
                    <a:pt x="520700" y="647700"/>
                  </a:lnTo>
                  <a:lnTo>
                    <a:pt x="520700" y="635000"/>
                  </a:lnTo>
                  <a:lnTo>
                    <a:pt x="508000" y="635000"/>
                  </a:lnTo>
                  <a:lnTo>
                    <a:pt x="508000" y="647700"/>
                  </a:lnTo>
                  <a:lnTo>
                    <a:pt x="495300" y="647700"/>
                  </a:lnTo>
                  <a:lnTo>
                    <a:pt x="482600" y="635000"/>
                  </a:lnTo>
                  <a:lnTo>
                    <a:pt x="444500" y="635000"/>
                  </a:lnTo>
                  <a:lnTo>
                    <a:pt x="444500" y="647700"/>
                  </a:lnTo>
                  <a:lnTo>
                    <a:pt x="431800" y="647700"/>
                  </a:lnTo>
                  <a:lnTo>
                    <a:pt x="431800" y="660400"/>
                  </a:lnTo>
                  <a:lnTo>
                    <a:pt x="419100" y="660400"/>
                  </a:lnTo>
                  <a:lnTo>
                    <a:pt x="419100" y="673100"/>
                  </a:lnTo>
                  <a:lnTo>
                    <a:pt x="355600" y="673100"/>
                  </a:lnTo>
                  <a:lnTo>
                    <a:pt x="355600" y="660400"/>
                  </a:lnTo>
                  <a:lnTo>
                    <a:pt x="292100" y="660400"/>
                  </a:lnTo>
                  <a:lnTo>
                    <a:pt x="292100" y="647700"/>
                  </a:lnTo>
                  <a:lnTo>
                    <a:pt x="304800" y="647700"/>
                  </a:lnTo>
                  <a:lnTo>
                    <a:pt x="304800" y="635000"/>
                  </a:lnTo>
                  <a:lnTo>
                    <a:pt x="292100" y="635000"/>
                  </a:lnTo>
                  <a:lnTo>
                    <a:pt x="292100" y="647700"/>
                  </a:lnTo>
                  <a:lnTo>
                    <a:pt x="266700" y="647700"/>
                  </a:lnTo>
                  <a:lnTo>
                    <a:pt x="266700" y="622300"/>
                  </a:lnTo>
                  <a:lnTo>
                    <a:pt x="254000" y="6223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584200"/>
                  </a:lnTo>
                  <a:lnTo>
                    <a:pt x="228600" y="584200"/>
                  </a:lnTo>
                  <a:lnTo>
                    <a:pt x="228600" y="596900"/>
                  </a:lnTo>
                  <a:lnTo>
                    <a:pt x="215900" y="596900"/>
                  </a:lnTo>
                  <a:lnTo>
                    <a:pt x="215900" y="609600"/>
                  </a:lnTo>
                  <a:lnTo>
                    <a:pt x="203200" y="609600"/>
                  </a:lnTo>
                  <a:lnTo>
                    <a:pt x="203200" y="622300"/>
                  </a:lnTo>
                  <a:lnTo>
                    <a:pt x="215900" y="622300"/>
                  </a:lnTo>
                  <a:lnTo>
                    <a:pt x="215900" y="635000"/>
                  </a:lnTo>
                  <a:lnTo>
                    <a:pt x="203200" y="635000"/>
                  </a:lnTo>
                  <a:lnTo>
                    <a:pt x="203200" y="647700"/>
                  </a:lnTo>
                  <a:lnTo>
                    <a:pt x="177800" y="647700"/>
                  </a:lnTo>
                  <a:lnTo>
                    <a:pt x="177800" y="635000"/>
                  </a:lnTo>
                  <a:lnTo>
                    <a:pt x="165100" y="6350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60400"/>
                  </a:lnTo>
                  <a:lnTo>
                    <a:pt x="127000" y="660400"/>
                  </a:lnTo>
                  <a:lnTo>
                    <a:pt x="127000" y="647700"/>
                  </a:lnTo>
                  <a:lnTo>
                    <a:pt x="114300" y="647700"/>
                  </a:lnTo>
                  <a:lnTo>
                    <a:pt x="114300" y="660400"/>
                  </a:lnTo>
                  <a:lnTo>
                    <a:pt x="76200" y="660400"/>
                  </a:lnTo>
                  <a:lnTo>
                    <a:pt x="76200" y="647700"/>
                  </a:lnTo>
                  <a:lnTo>
                    <a:pt x="88900" y="647700"/>
                  </a:lnTo>
                  <a:lnTo>
                    <a:pt x="88900" y="635000"/>
                  </a:lnTo>
                  <a:lnTo>
                    <a:pt x="76200" y="635000"/>
                  </a:lnTo>
                  <a:lnTo>
                    <a:pt x="76200" y="609600"/>
                  </a:lnTo>
                  <a:lnTo>
                    <a:pt x="88900" y="609600"/>
                  </a:lnTo>
                  <a:lnTo>
                    <a:pt x="88900" y="596900"/>
                  </a:lnTo>
                  <a:lnTo>
                    <a:pt x="88900" y="596900"/>
                  </a:lnTo>
                  <a:lnTo>
                    <a:pt x="88900" y="584200"/>
                  </a:lnTo>
                  <a:lnTo>
                    <a:pt x="76200" y="571500"/>
                  </a:lnTo>
                  <a:lnTo>
                    <a:pt x="76200" y="546100"/>
                  </a:lnTo>
                  <a:lnTo>
                    <a:pt x="88900" y="546100"/>
                  </a:lnTo>
                  <a:lnTo>
                    <a:pt x="88900" y="520700"/>
                  </a:lnTo>
                  <a:lnTo>
                    <a:pt x="101600" y="520700"/>
                  </a:lnTo>
                  <a:lnTo>
                    <a:pt x="101600" y="495300"/>
                  </a:lnTo>
                  <a:lnTo>
                    <a:pt x="50800" y="495300"/>
                  </a:lnTo>
                  <a:lnTo>
                    <a:pt x="50800" y="482600"/>
                  </a:lnTo>
                  <a:lnTo>
                    <a:pt x="38100" y="482600"/>
                  </a:lnTo>
                  <a:lnTo>
                    <a:pt x="38100" y="469900"/>
                  </a:lnTo>
                  <a:lnTo>
                    <a:pt x="25400" y="469900"/>
                  </a:lnTo>
                  <a:lnTo>
                    <a:pt x="25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F99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0" name="terc_1204032_obj">
              <a:extLst>
                <a:ext uri="{FF2B5EF4-FFF2-40B4-BE49-F238E27FC236}">
                  <a16:creationId xmlns:a16="http://schemas.microsoft.com/office/drawing/2014/main" id="{0BD9A7AB-FA4A-FDEE-B479-15F93CD45BFB}"/>
                </a:ext>
              </a:extLst>
            </p:cNvPr>
            <p:cNvSpPr/>
            <p:nvPr/>
          </p:nvSpPr>
          <p:spPr>
            <a:xfrm>
              <a:off x="0" y="990981"/>
              <a:ext cx="1027687" cy="1101093"/>
            </a:xfrm>
            <a:custGeom>
              <a:avLst/>
              <a:gdLst/>
              <a:ahLst/>
              <a:cxnLst/>
              <a:rect l="0" t="0" r="0" b="0"/>
              <a:pathLst>
                <a:path w="355601" h="381001">
                  <a:moveTo>
                    <a:pt x="0" y="203200"/>
                  </a:moveTo>
                  <a:lnTo>
                    <a:pt x="0" y="177800"/>
                  </a:lnTo>
                  <a:lnTo>
                    <a:pt x="12700" y="177800"/>
                  </a:lnTo>
                  <a:lnTo>
                    <a:pt x="12700" y="165100"/>
                  </a:lnTo>
                  <a:lnTo>
                    <a:pt x="38100" y="165100"/>
                  </a:lnTo>
                  <a:lnTo>
                    <a:pt x="38100" y="152400"/>
                  </a:lnTo>
                  <a:lnTo>
                    <a:pt x="50800" y="152400"/>
                  </a:lnTo>
                  <a:lnTo>
                    <a:pt x="50800" y="139700"/>
                  </a:lnTo>
                  <a:lnTo>
                    <a:pt x="76200" y="114300"/>
                  </a:lnTo>
                  <a:lnTo>
                    <a:pt x="101600" y="114300"/>
                  </a:lnTo>
                  <a:lnTo>
                    <a:pt x="127000" y="88900"/>
                  </a:lnTo>
                  <a:lnTo>
                    <a:pt x="127000" y="63500"/>
                  </a:lnTo>
                  <a:lnTo>
                    <a:pt x="139700" y="63500"/>
                  </a:lnTo>
                  <a:lnTo>
                    <a:pt x="139700" y="38100"/>
                  </a:lnTo>
                  <a:lnTo>
                    <a:pt x="177800" y="0"/>
                  </a:lnTo>
                  <a:lnTo>
                    <a:pt x="228600" y="0"/>
                  </a:lnTo>
                  <a:lnTo>
                    <a:pt x="2413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38100"/>
                  </a:lnTo>
                  <a:lnTo>
                    <a:pt x="279400" y="38100"/>
                  </a:lnTo>
                  <a:lnTo>
                    <a:pt x="279400" y="50800"/>
                  </a:lnTo>
                  <a:lnTo>
                    <a:pt x="304800" y="76200"/>
                  </a:lnTo>
                  <a:lnTo>
                    <a:pt x="304800" y="88900"/>
                  </a:lnTo>
                  <a:lnTo>
                    <a:pt x="292100" y="88900"/>
                  </a:lnTo>
                  <a:lnTo>
                    <a:pt x="292100" y="101600"/>
                  </a:lnTo>
                  <a:lnTo>
                    <a:pt x="304800" y="101600"/>
                  </a:lnTo>
                  <a:lnTo>
                    <a:pt x="304800" y="114300"/>
                  </a:lnTo>
                  <a:lnTo>
                    <a:pt x="304800" y="114300"/>
                  </a:lnTo>
                  <a:lnTo>
                    <a:pt x="304800" y="127000"/>
                  </a:lnTo>
                  <a:lnTo>
                    <a:pt x="317500" y="127000"/>
                  </a:lnTo>
                  <a:lnTo>
                    <a:pt x="317500" y="139700"/>
                  </a:lnTo>
                  <a:lnTo>
                    <a:pt x="330200" y="139700"/>
                  </a:lnTo>
                  <a:lnTo>
                    <a:pt x="330200" y="152400"/>
                  </a:lnTo>
                  <a:lnTo>
                    <a:pt x="342900" y="152400"/>
                  </a:lnTo>
                  <a:lnTo>
                    <a:pt x="342900" y="165100"/>
                  </a:lnTo>
                  <a:lnTo>
                    <a:pt x="355600" y="165100"/>
                  </a:lnTo>
                  <a:lnTo>
                    <a:pt x="355600" y="177800"/>
                  </a:lnTo>
                  <a:lnTo>
                    <a:pt x="342900" y="177800"/>
                  </a:lnTo>
                  <a:lnTo>
                    <a:pt x="342900" y="190500"/>
                  </a:lnTo>
                  <a:lnTo>
                    <a:pt x="317500" y="190500"/>
                  </a:lnTo>
                  <a:lnTo>
                    <a:pt x="317500" y="203200"/>
                  </a:lnTo>
                  <a:lnTo>
                    <a:pt x="330200" y="203200"/>
                  </a:lnTo>
                  <a:lnTo>
                    <a:pt x="330200" y="228600"/>
                  </a:lnTo>
                  <a:lnTo>
                    <a:pt x="330200" y="228600"/>
                  </a:lnTo>
                  <a:lnTo>
                    <a:pt x="330200" y="254000"/>
                  </a:lnTo>
                  <a:lnTo>
                    <a:pt x="342900" y="254000"/>
                  </a:lnTo>
                  <a:lnTo>
                    <a:pt x="342900" y="279400"/>
                  </a:lnTo>
                  <a:lnTo>
                    <a:pt x="317500" y="279400"/>
                  </a:lnTo>
                  <a:lnTo>
                    <a:pt x="317500" y="292100"/>
                  </a:lnTo>
                  <a:lnTo>
                    <a:pt x="330200" y="292100"/>
                  </a:lnTo>
                  <a:lnTo>
                    <a:pt x="330200" y="317500"/>
                  </a:lnTo>
                  <a:lnTo>
                    <a:pt x="304800" y="317500"/>
                  </a:lnTo>
                  <a:lnTo>
                    <a:pt x="304800" y="330200"/>
                  </a:lnTo>
                  <a:lnTo>
                    <a:pt x="292100" y="330200"/>
                  </a:lnTo>
                  <a:lnTo>
                    <a:pt x="292100" y="342900"/>
                  </a:lnTo>
                  <a:lnTo>
                    <a:pt x="266700" y="342900"/>
                  </a:lnTo>
                  <a:lnTo>
                    <a:pt x="266700" y="355600"/>
                  </a:lnTo>
                  <a:lnTo>
                    <a:pt x="254000" y="355600"/>
                  </a:lnTo>
                  <a:lnTo>
                    <a:pt x="254000" y="368300"/>
                  </a:lnTo>
                  <a:lnTo>
                    <a:pt x="215900" y="368300"/>
                  </a:lnTo>
                  <a:lnTo>
                    <a:pt x="215900" y="355600"/>
                  </a:lnTo>
                  <a:lnTo>
                    <a:pt x="203200" y="355600"/>
                  </a:lnTo>
                  <a:lnTo>
                    <a:pt x="203200" y="342900"/>
                  </a:lnTo>
                  <a:lnTo>
                    <a:pt x="190500" y="342900"/>
                  </a:lnTo>
                  <a:lnTo>
                    <a:pt x="190500" y="342900"/>
                  </a:lnTo>
                  <a:lnTo>
                    <a:pt x="152400" y="342900"/>
                  </a:lnTo>
                  <a:lnTo>
                    <a:pt x="152400" y="355600"/>
                  </a:lnTo>
                  <a:lnTo>
                    <a:pt x="139700" y="355600"/>
                  </a:lnTo>
                  <a:lnTo>
                    <a:pt x="139700" y="368300"/>
                  </a:lnTo>
                  <a:lnTo>
                    <a:pt x="101600" y="368300"/>
                  </a:lnTo>
                  <a:lnTo>
                    <a:pt x="101600" y="381000"/>
                  </a:lnTo>
                  <a:lnTo>
                    <a:pt x="76200" y="381000"/>
                  </a:lnTo>
                  <a:lnTo>
                    <a:pt x="76200" y="368300"/>
                  </a:lnTo>
                  <a:lnTo>
                    <a:pt x="63500" y="368300"/>
                  </a:lnTo>
                  <a:lnTo>
                    <a:pt x="63500" y="292100"/>
                  </a:lnTo>
                  <a:lnTo>
                    <a:pt x="50800" y="292100"/>
                  </a:lnTo>
                  <a:lnTo>
                    <a:pt x="50800" y="279400"/>
                  </a:lnTo>
                  <a:lnTo>
                    <a:pt x="38100" y="279400"/>
                  </a:lnTo>
                  <a:lnTo>
                    <a:pt x="38100" y="266700"/>
                  </a:lnTo>
                  <a:lnTo>
                    <a:pt x="25400" y="266700"/>
                  </a:lnTo>
                  <a:lnTo>
                    <a:pt x="25400" y="254000"/>
                  </a:lnTo>
                  <a:lnTo>
                    <a:pt x="12700" y="254000"/>
                  </a:lnTo>
                  <a:lnTo>
                    <a:pt x="12700" y="241300"/>
                  </a:lnTo>
                  <a:lnTo>
                    <a:pt x="0" y="2413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1" name="terc_1204042_obj">
              <a:extLst>
                <a:ext uri="{FF2B5EF4-FFF2-40B4-BE49-F238E27FC236}">
                  <a16:creationId xmlns:a16="http://schemas.microsoft.com/office/drawing/2014/main" id="{5CC1E9FC-3623-CA21-A900-765129886E6C}"/>
                </a:ext>
              </a:extLst>
            </p:cNvPr>
            <p:cNvSpPr/>
            <p:nvPr/>
          </p:nvSpPr>
          <p:spPr>
            <a:xfrm>
              <a:off x="1541526" y="587248"/>
              <a:ext cx="1064390" cy="990984"/>
            </a:xfrm>
            <a:custGeom>
              <a:avLst/>
              <a:gdLst/>
              <a:ahLst/>
              <a:cxnLst/>
              <a:rect l="0" t="0" r="0" b="0"/>
              <a:pathLst>
                <a:path w="368301" h="342901">
                  <a:moveTo>
                    <a:pt x="0" y="241300"/>
                  </a:moveTo>
                  <a:lnTo>
                    <a:pt x="0" y="228600"/>
                  </a:lnTo>
                  <a:lnTo>
                    <a:pt x="38100" y="228600"/>
                  </a:lnTo>
                  <a:lnTo>
                    <a:pt x="38100" y="177800"/>
                  </a:lnTo>
                  <a:lnTo>
                    <a:pt x="38100" y="177800"/>
                  </a:lnTo>
                  <a:lnTo>
                    <a:pt x="38100" y="139700"/>
                  </a:lnTo>
                  <a:lnTo>
                    <a:pt x="50800" y="139700"/>
                  </a:lnTo>
                  <a:lnTo>
                    <a:pt x="50800" y="152400"/>
                  </a:lnTo>
                  <a:lnTo>
                    <a:pt x="63500" y="152400"/>
                  </a:lnTo>
                  <a:lnTo>
                    <a:pt x="76200" y="139700"/>
                  </a:lnTo>
                  <a:lnTo>
                    <a:pt x="76200" y="101600"/>
                  </a:lnTo>
                  <a:lnTo>
                    <a:pt x="63500" y="88900"/>
                  </a:lnTo>
                  <a:lnTo>
                    <a:pt x="88900" y="88900"/>
                  </a:lnTo>
                  <a:lnTo>
                    <a:pt x="88900" y="76200"/>
                  </a:lnTo>
                  <a:lnTo>
                    <a:pt x="101600" y="63500"/>
                  </a:lnTo>
                  <a:lnTo>
                    <a:pt x="101600" y="38100"/>
                  </a:lnTo>
                  <a:lnTo>
                    <a:pt x="114300" y="25400"/>
                  </a:lnTo>
                  <a:lnTo>
                    <a:pt x="114300" y="12700"/>
                  </a:lnTo>
                  <a:lnTo>
                    <a:pt x="139700" y="12700"/>
                  </a:lnTo>
                  <a:lnTo>
                    <a:pt x="139700" y="0"/>
                  </a:lnTo>
                  <a:lnTo>
                    <a:pt x="165100" y="0"/>
                  </a:lnTo>
                  <a:lnTo>
                    <a:pt x="165100" y="12700"/>
                  </a:lnTo>
                  <a:lnTo>
                    <a:pt x="241300" y="12700"/>
                  </a:lnTo>
                  <a:lnTo>
                    <a:pt x="254000" y="0"/>
                  </a:lnTo>
                  <a:lnTo>
                    <a:pt x="254000" y="12700"/>
                  </a:lnTo>
                  <a:lnTo>
                    <a:pt x="304800" y="12700"/>
                  </a:lnTo>
                  <a:lnTo>
                    <a:pt x="304800" y="63500"/>
                  </a:lnTo>
                  <a:lnTo>
                    <a:pt x="279400" y="63500"/>
                  </a:lnTo>
                  <a:lnTo>
                    <a:pt x="279400" y="76200"/>
                  </a:lnTo>
                  <a:lnTo>
                    <a:pt x="304800" y="76200"/>
                  </a:lnTo>
                  <a:lnTo>
                    <a:pt x="304800" y="114300"/>
                  </a:lnTo>
                  <a:lnTo>
                    <a:pt x="317500" y="114300"/>
                  </a:lnTo>
                  <a:lnTo>
                    <a:pt x="330200" y="139700"/>
                  </a:lnTo>
                  <a:lnTo>
                    <a:pt x="304800" y="139700"/>
                  </a:lnTo>
                  <a:lnTo>
                    <a:pt x="292100" y="152400"/>
                  </a:lnTo>
                  <a:lnTo>
                    <a:pt x="254000" y="152400"/>
                  </a:lnTo>
                  <a:lnTo>
                    <a:pt x="254000" y="165100"/>
                  </a:lnTo>
                  <a:lnTo>
                    <a:pt x="266700" y="165100"/>
                  </a:lnTo>
                  <a:lnTo>
                    <a:pt x="266700" y="190500"/>
                  </a:lnTo>
                  <a:lnTo>
                    <a:pt x="304800" y="190500"/>
                  </a:lnTo>
                  <a:lnTo>
                    <a:pt x="304800" y="203200"/>
                  </a:lnTo>
                  <a:lnTo>
                    <a:pt x="330200" y="203200"/>
                  </a:lnTo>
                  <a:lnTo>
                    <a:pt x="330200" y="215900"/>
                  </a:lnTo>
                  <a:lnTo>
                    <a:pt x="342900" y="2159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92100"/>
                  </a:lnTo>
                  <a:lnTo>
                    <a:pt x="368300" y="292100"/>
                  </a:lnTo>
                  <a:lnTo>
                    <a:pt x="368300" y="304800"/>
                  </a:lnTo>
                  <a:lnTo>
                    <a:pt x="355600" y="292100"/>
                  </a:lnTo>
                  <a:lnTo>
                    <a:pt x="355600" y="304800"/>
                  </a:lnTo>
                  <a:lnTo>
                    <a:pt x="330200" y="304800"/>
                  </a:lnTo>
                  <a:lnTo>
                    <a:pt x="317500" y="317500"/>
                  </a:lnTo>
                  <a:lnTo>
                    <a:pt x="304800" y="317500"/>
                  </a:lnTo>
                  <a:lnTo>
                    <a:pt x="292100" y="304800"/>
                  </a:lnTo>
                  <a:lnTo>
                    <a:pt x="279400" y="304800"/>
                  </a:lnTo>
                  <a:lnTo>
                    <a:pt x="279400" y="292100"/>
                  </a:lnTo>
                  <a:lnTo>
                    <a:pt x="241300" y="292100"/>
                  </a:lnTo>
                  <a:lnTo>
                    <a:pt x="241300" y="304800"/>
                  </a:lnTo>
                  <a:lnTo>
                    <a:pt x="152400" y="304800"/>
                  </a:lnTo>
                  <a:lnTo>
                    <a:pt x="139700" y="317500"/>
                  </a:lnTo>
                  <a:lnTo>
                    <a:pt x="101600" y="317500"/>
                  </a:lnTo>
                  <a:lnTo>
                    <a:pt x="101600" y="330200"/>
                  </a:lnTo>
                  <a:lnTo>
                    <a:pt x="88900" y="330200"/>
                  </a:lnTo>
                  <a:lnTo>
                    <a:pt x="88900" y="342900"/>
                  </a:lnTo>
                  <a:lnTo>
                    <a:pt x="63500" y="342900"/>
                  </a:lnTo>
                  <a:lnTo>
                    <a:pt x="63500" y="342900"/>
                  </a:lnTo>
                  <a:lnTo>
                    <a:pt x="50800" y="342900"/>
                  </a:lnTo>
                  <a:lnTo>
                    <a:pt x="50800" y="317500"/>
                  </a:lnTo>
                  <a:lnTo>
                    <a:pt x="38100" y="317500"/>
                  </a:lnTo>
                  <a:lnTo>
                    <a:pt x="38100" y="292100"/>
                  </a:lnTo>
                  <a:lnTo>
                    <a:pt x="25400" y="292100"/>
                  </a:lnTo>
                  <a:lnTo>
                    <a:pt x="25400" y="266700"/>
                  </a:lnTo>
                  <a:lnTo>
                    <a:pt x="12700" y="266700"/>
                  </a:lnTo>
                  <a:lnTo>
                    <a:pt x="12700" y="254000"/>
                  </a:lnTo>
                  <a:lnTo>
                    <a:pt x="0" y="254000"/>
                  </a:lnTo>
                  <a:close/>
                </a:path>
              </a:pathLst>
            </a:custGeom>
            <a:solidFill>
              <a:srgbClr val="FFE3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2" name="terc_1204052_obj">
              <a:extLst>
                <a:ext uri="{FF2B5EF4-FFF2-40B4-BE49-F238E27FC236}">
                  <a16:creationId xmlns:a16="http://schemas.microsoft.com/office/drawing/2014/main" id="{2C3BF63F-2D79-67EC-27F8-AB020DCCFCBE}"/>
                </a:ext>
              </a:extLst>
            </p:cNvPr>
            <p:cNvSpPr/>
            <p:nvPr/>
          </p:nvSpPr>
          <p:spPr>
            <a:xfrm>
              <a:off x="917575" y="1431417"/>
              <a:ext cx="1431420" cy="1284608"/>
            </a:xfrm>
            <a:custGeom>
              <a:avLst/>
              <a:gdLst/>
              <a:ahLst/>
              <a:cxnLst/>
              <a:rect l="0" t="0" r="0" b="0"/>
              <a:pathLst>
                <a:path w="495301" h="444501">
                  <a:moveTo>
                    <a:pt x="0" y="127000"/>
                  </a:moveTo>
                  <a:lnTo>
                    <a:pt x="25400" y="127000"/>
                  </a:lnTo>
                  <a:lnTo>
                    <a:pt x="25400" y="101600"/>
                  </a:lnTo>
                  <a:lnTo>
                    <a:pt x="12700" y="101600"/>
                  </a:lnTo>
                  <a:lnTo>
                    <a:pt x="12700" y="76200"/>
                  </a:lnTo>
                  <a:lnTo>
                    <a:pt x="12700" y="76200"/>
                  </a:lnTo>
                  <a:lnTo>
                    <a:pt x="12700" y="50800"/>
                  </a:lnTo>
                  <a:lnTo>
                    <a:pt x="76200" y="50800"/>
                  </a:lnTo>
                  <a:lnTo>
                    <a:pt x="76200" y="63500"/>
                  </a:lnTo>
                  <a:lnTo>
                    <a:pt x="127000" y="63500"/>
                  </a:lnTo>
                  <a:lnTo>
                    <a:pt x="139700" y="50800"/>
                  </a:lnTo>
                  <a:lnTo>
                    <a:pt x="139700" y="63500"/>
                  </a:lnTo>
                  <a:lnTo>
                    <a:pt x="165100" y="63500"/>
                  </a:lnTo>
                  <a:lnTo>
                    <a:pt x="177800" y="76200"/>
                  </a:lnTo>
                  <a:lnTo>
                    <a:pt x="177800" y="88900"/>
                  </a:lnTo>
                  <a:lnTo>
                    <a:pt x="228600" y="88900"/>
                  </a:lnTo>
                  <a:lnTo>
                    <a:pt x="228600" y="76200"/>
                  </a:lnTo>
                  <a:lnTo>
                    <a:pt x="254000" y="76200"/>
                  </a:lnTo>
                  <a:lnTo>
                    <a:pt x="254000" y="63500"/>
                  </a:lnTo>
                  <a:lnTo>
                    <a:pt x="279400" y="63500"/>
                  </a:lnTo>
                  <a:lnTo>
                    <a:pt x="279400" y="50800"/>
                  </a:lnTo>
                  <a:lnTo>
                    <a:pt x="304800" y="508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25400"/>
                  </a:lnTo>
                  <a:lnTo>
                    <a:pt x="355600" y="25400"/>
                  </a:lnTo>
                  <a:lnTo>
                    <a:pt x="368300" y="12700"/>
                  </a:lnTo>
                  <a:lnTo>
                    <a:pt x="457200" y="12700"/>
                  </a:lnTo>
                  <a:lnTo>
                    <a:pt x="457200" y="0"/>
                  </a:lnTo>
                  <a:lnTo>
                    <a:pt x="495300" y="0"/>
                  </a:lnTo>
                  <a:lnTo>
                    <a:pt x="495300" y="12700"/>
                  </a:lnTo>
                  <a:lnTo>
                    <a:pt x="495300" y="12700"/>
                  </a:lnTo>
                  <a:lnTo>
                    <a:pt x="495300" y="25400"/>
                  </a:lnTo>
                  <a:lnTo>
                    <a:pt x="482600" y="25400"/>
                  </a:lnTo>
                  <a:lnTo>
                    <a:pt x="482600" y="50800"/>
                  </a:lnTo>
                  <a:lnTo>
                    <a:pt x="469900" y="50800"/>
                  </a:lnTo>
                  <a:lnTo>
                    <a:pt x="469900" y="63500"/>
                  </a:lnTo>
                  <a:lnTo>
                    <a:pt x="457200" y="63500"/>
                  </a:lnTo>
                  <a:lnTo>
                    <a:pt x="457200" y="127000"/>
                  </a:lnTo>
                  <a:lnTo>
                    <a:pt x="469900" y="127000"/>
                  </a:lnTo>
                  <a:lnTo>
                    <a:pt x="469900" y="152400"/>
                  </a:lnTo>
                  <a:lnTo>
                    <a:pt x="482600" y="152400"/>
                  </a:lnTo>
                  <a:lnTo>
                    <a:pt x="482600" y="177800"/>
                  </a:lnTo>
                  <a:lnTo>
                    <a:pt x="469900" y="177800"/>
                  </a:lnTo>
                  <a:lnTo>
                    <a:pt x="469900" y="215900"/>
                  </a:lnTo>
                  <a:lnTo>
                    <a:pt x="469900" y="215900"/>
                  </a:lnTo>
                  <a:lnTo>
                    <a:pt x="469900" y="241300"/>
                  </a:lnTo>
                  <a:lnTo>
                    <a:pt x="457200" y="241300"/>
                  </a:lnTo>
                  <a:lnTo>
                    <a:pt x="457200" y="292100"/>
                  </a:lnTo>
                  <a:lnTo>
                    <a:pt x="393700" y="292100"/>
                  </a:lnTo>
                  <a:lnTo>
                    <a:pt x="393700" y="304800"/>
                  </a:lnTo>
                  <a:lnTo>
                    <a:pt x="381000" y="304800"/>
                  </a:lnTo>
                  <a:lnTo>
                    <a:pt x="381000" y="317500"/>
                  </a:lnTo>
                  <a:lnTo>
                    <a:pt x="355600" y="317500"/>
                  </a:lnTo>
                  <a:lnTo>
                    <a:pt x="355600" y="342900"/>
                  </a:lnTo>
                  <a:lnTo>
                    <a:pt x="381000" y="342900"/>
                  </a:lnTo>
                  <a:lnTo>
                    <a:pt x="381000" y="368300"/>
                  </a:lnTo>
                  <a:lnTo>
                    <a:pt x="393700" y="368300"/>
                  </a:lnTo>
                  <a:lnTo>
                    <a:pt x="393700" y="393700"/>
                  </a:lnTo>
                  <a:lnTo>
                    <a:pt x="381000" y="393700"/>
                  </a:lnTo>
                  <a:lnTo>
                    <a:pt x="368300" y="406400"/>
                  </a:lnTo>
                  <a:lnTo>
                    <a:pt x="330200" y="406400"/>
                  </a:lnTo>
                  <a:lnTo>
                    <a:pt x="330200" y="419100"/>
                  </a:lnTo>
                  <a:lnTo>
                    <a:pt x="317500" y="419100"/>
                  </a:lnTo>
                  <a:lnTo>
                    <a:pt x="317500" y="431800"/>
                  </a:lnTo>
                  <a:lnTo>
                    <a:pt x="292100" y="431800"/>
                  </a:lnTo>
                  <a:lnTo>
                    <a:pt x="292100" y="419100"/>
                  </a:lnTo>
                  <a:lnTo>
                    <a:pt x="254000" y="419100"/>
                  </a:lnTo>
                  <a:lnTo>
                    <a:pt x="254000" y="431800"/>
                  </a:lnTo>
                  <a:lnTo>
                    <a:pt x="241300" y="431800"/>
                  </a:lnTo>
                  <a:lnTo>
                    <a:pt x="241300" y="444500"/>
                  </a:lnTo>
                  <a:lnTo>
                    <a:pt x="215900" y="444500"/>
                  </a:lnTo>
                  <a:lnTo>
                    <a:pt x="215900" y="431800"/>
                  </a:lnTo>
                  <a:lnTo>
                    <a:pt x="203200" y="431800"/>
                  </a:lnTo>
                  <a:lnTo>
                    <a:pt x="203200" y="444500"/>
                  </a:lnTo>
                  <a:lnTo>
                    <a:pt x="139700" y="444500"/>
                  </a:lnTo>
                  <a:lnTo>
                    <a:pt x="139700" y="431800"/>
                  </a:lnTo>
                  <a:lnTo>
                    <a:pt x="114300" y="431800"/>
                  </a:lnTo>
                  <a:lnTo>
                    <a:pt x="114300" y="419100"/>
                  </a:lnTo>
                  <a:lnTo>
                    <a:pt x="101600" y="419100"/>
                  </a:lnTo>
                  <a:lnTo>
                    <a:pt x="101600" y="406400"/>
                  </a:lnTo>
                  <a:lnTo>
                    <a:pt x="114300" y="406400"/>
                  </a:lnTo>
                  <a:lnTo>
                    <a:pt x="114300" y="381000"/>
                  </a:lnTo>
                  <a:lnTo>
                    <a:pt x="127000" y="381000"/>
                  </a:lnTo>
                  <a:lnTo>
                    <a:pt x="127000" y="368300"/>
                  </a:lnTo>
                  <a:lnTo>
                    <a:pt x="127000" y="368300"/>
                  </a:lnTo>
                  <a:lnTo>
                    <a:pt x="127000" y="342900"/>
                  </a:lnTo>
                  <a:lnTo>
                    <a:pt x="127000" y="342900"/>
                  </a:lnTo>
                  <a:lnTo>
                    <a:pt x="127000" y="304800"/>
                  </a:lnTo>
                  <a:lnTo>
                    <a:pt x="139700" y="304800"/>
                  </a:lnTo>
                  <a:lnTo>
                    <a:pt x="139700" y="292100"/>
                  </a:lnTo>
                  <a:lnTo>
                    <a:pt x="127000" y="292100"/>
                  </a:lnTo>
                  <a:lnTo>
                    <a:pt x="127000" y="279400"/>
                  </a:lnTo>
                  <a:lnTo>
                    <a:pt x="114300" y="279400"/>
                  </a:lnTo>
                  <a:lnTo>
                    <a:pt x="114300" y="266700"/>
                  </a:lnTo>
                  <a:lnTo>
                    <a:pt x="101600" y="266700"/>
                  </a:lnTo>
                  <a:lnTo>
                    <a:pt x="101600" y="241300"/>
                  </a:lnTo>
                  <a:lnTo>
                    <a:pt x="63500" y="241300"/>
                  </a:lnTo>
                  <a:lnTo>
                    <a:pt x="635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25400" y="190500"/>
                  </a:lnTo>
                  <a:lnTo>
                    <a:pt x="25400" y="177800"/>
                  </a:lnTo>
                  <a:lnTo>
                    <a:pt x="0" y="177800"/>
                  </a:lnTo>
                  <a:lnTo>
                    <a:pt x="0" y="165100"/>
                  </a:lnTo>
                  <a:lnTo>
                    <a:pt x="12700" y="165100"/>
                  </a:lnTo>
                  <a:lnTo>
                    <a:pt x="12700" y="139700"/>
                  </a:lnTo>
                  <a:lnTo>
                    <a:pt x="0" y="139700"/>
                  </a:lnTo>
                  <a:close/>
                </a:path>
              </a:pathLst>
            </a:custGeom>
            <a:solidFill>
              <a:srgbClr val="FFBE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3" name="terc_1204062_obj">
              <a:extLst>
                <a:ext uri="{FF2B5EF4-FFF2-40B4-BE49-F238E27FC236}">
                  <a16:creationId xmlns:a16="http://schemas.microsoft.com/office/drawing/2014/main" id="{7089BE80-6B64-509C-4648-D77CE89C1895}"/>
                </a:ext>
              </a:extLst>
            </p:cNvPr>
            <p:cNvSpPr/>
            <p:nvPr/>
          </p:nvSpPr>
          <p:spPr>
            <a:xfrm>
              <a:off x="2826131" y="1321308"/>
              <a:ext cx="1101093" cy="2018668"/>
            </a:xfrm>
            <a:custGeom>
              <a:avLst/>
              <a:gdLst/>
              <a:ahLst/>
              <a:cxnLst/>
              <a:rect l="0" t="0" r="0" b="0"/>
              <a:pathLst>
                <a:path w="381001" h="698501">
                  <a:moveTo>
                    <a:pt x="0" y="88900"/>
                  </a:moveTo>
                  <a:lnTo>
                    <a:pt x="0" y="63500"/>
                  </a:lnTo>
                  <a:lnTo>
                    <a:pt x="12700" y="63500"/>
                  </a:lnTo>
                  <a:lnTo>
                    <a:pt x="12700" y="50800"/>
                  </a:lnTo>
                  <a:lnTo>
                    <a:pt x="25400" y="50800"/>
                  </a:lnTo>
                  <a:lnTo>
                    <a:pt x="25400" y="38100"/>
                  </a:lnTo>
                  <a:lnTo>
                    <a:pt x="50800" y="38100"/>
                  </a:lnTo>
                  <a:lnTo>
                    <a:pt x="50800" y="25400"/>
                  </a:lnTo>
                  <a:lnTo>
                    <a:pt x="63500" y="25400"/>
                  </a:lnTo>
                  <a:lnTo>
                    <a:pt x="63500" y="0"/>
                  </a:lnTo>
                  <a:lnTo>
                    <a:pt x="76200" y="0"/>
                  </a:lnTo>
                  <a:lnTo>
                    <a:pt x="76200" y="0"/>
                  </a:lnTo>
                  <a:lnTo>
                    <a:pt x="101600" y="0"/>
                  </a:lnTo>
                  <a:lnTo>
                    <a:pt x="101600" y="12700"/>
                  </a:lnTo>
                  <a:lnTo>
                    <a:pt x="114300" y="12700"/>
                  </a:lnTo>
                  <a:lnTo>
                    <a:pt x="114300" y="25400"/>
                  </a:lnTo>
                  <a:lnTo>
                    <a:pt x="127000" y="25400"/>
                  </a:lnTo>
                  <a:lnTo>
                    <a:pt x="127000" y="38100"/>
                  </a:lnTo>
                  <a:lnTo>
                    <a:pt x="139700" y="38100"/>
                  </a:lnTo>
                  <a:lnTo>
                    <a:pt x="139700" y="50800"/>
                  </a:lnTo>
                  <a:lnTo>
                    <a:pt x="152400" y="50800"/>
                  </a:lnTo>
                  <a:lnTo>
                    <a:pt x="152400" y="63500"/>
                  </a:lnTo>
                  <a:lnTo>
                    <a:pt x="165100" y="63500"/>
                  </a:lnTo>
                  <a:lnTo>
                    <a:pt x="165100" y="50800"/>
                  </a:lnTo>
                  <a:lnTo>
                    <a:pt x="177800" y="50800"/>
                  </a:lnTo>
                  <a:lnTo>
                    <a:pt x="177800" y="38100"/>
                  </a:lnTo>
                  <a:lnTo>
                    <a:pt x="190500" y="38100"/>
                  </a:lnTo>
                  <a:lnTo>
                    <a:pt x="190500" y="25400"/>
                  </a:lnTo>
                  <a:lnTo>
                    <a:pt x="203200" y="25400"/>
                  </a:lnTo>
                  <a:lnTo>
                    <a:pt x="203200" y="12700"/>
                  </a:lnTo>
                  <a:lnTo>
                    <a:pt x="215900" y="12700"/>
                  </a:lnTo>
                  <a:lnTo>
                    <a:pt x="215900" y="0"/>
                  </a:lnTo>
                  <a:lnTo>
                    <a:pt x="228600" y="0"/>
                  </a:lnTo>
                  <a:lnTo>
                    <a:pt x="228600" y="12700"/>
                  </a:lnTo>
                  <a:lnTo>
                    <a:pt x="254000" y="12700"/>
                  </a:lnTo>
                  <a:lnTo>
                    <a:pt x="254000" y="25400"/>
                  </a:lnTo>
                  <a:lnTo>
                    <a:pt x="266700" y="25400"/>
                  </a:lnTo>
                  <a:lnTo>
                    <a:pt x="266700" y="12700"/>
                  </a:lnTo>
                  <a:lnTo>
                    <a:pt x="279400" y="12700"/>
                  </a:lnTo>
                  <a:lnTo>
                    <a:pt x="279400" y="25400"/>
                  </a:lnTo>
                  <a:lnTo>
                    <a:pt x="304800" y="25400"/>
                  </a:lnTo>
                  <a:lnTo>
                    <a:pt x="304800" y="38100"/>
                  </a:lnTo>
                  <a:lnTo>
                    <a:pt x="317500" y="38100"/>
                  </a:lnTo>
                  <a:lnTo>
                    <a:pt x="317500" y="50800"/>
                  </a:lnTo>
                  <a:lnTo>
                    <a:pt x="330200" y="50800"/>
                  </a:lnTo>
                  <a:lnTo>
                    <a:pt x="330200" y="63500"/>
                  </a:lnTo>
                  <a:lnTo>
                    <a:pt x="342900" y="63500"/>
                  </a:lnTo>
                  <a:lnTo>
                    <a:pt x="342900" y="76200"/>
                  </a:lnTo>
                  <a:lnTo>
                    <a:pt x="381000" y="76200"/>
                  </a:lnTo>
                  <a:lnTo>
                    <a:pt x="381000" y="88900"/>
                  </a:lnTo>
                  <a:lnTo>
                    <a:pt x="381000" y="88900"/>
                  </a:lnTo>
                  <a:lnTo>
                    <a:pt x="381000" y="101600"/>
                  </a:lnTo>
                  <a:lnTo>
                    <a:pt x="266700" y="101600"/>
                  </a:lnTo>
                  <a:lnTo>
                    <a:pt x="266700" y="114300"/>
                  </a:lnTo>
                  <a:lnTo>
                    <a:pt x="279400" y="114300"/>
                  </a:lnTo>
                  <a:lnTo>
                    <a:pt x="279400" y="127000"/>
                  </a:lnTo>
                  <a:lnTo>
                    <a:pt x="292100" y="127000"/>
                  </a:lnTo>
                  <a:lnTo>
                    <a:pt x="292100" y="139700"/>
                  </a:lnTo>
                  <a:lnTo>
                    <a:pt x="304800" y="139700"/>
                  </a:lnTo>
                  <a:lnTo>
                    <a:pt x="304800" y="165100"/>
                  </a:lnTo>
                  <a:lnTo>
                    <a:pt x="330200" y="165100"/>
                  </a:lnTo>
                  <a:lnTo>
                    <a:pt x="330200" y="203200"/>
                  </a:lnTo>
                  <a:lnTo>
                    <a:pt x="342900" y="203200"/>
                  </a:lnTo>
                  <a:lnTo>
                    <a:pt x="342900" y="228600"/>
                  </a:lnTo>
                  <a:lnTo>
                    <a:pt x="355600" y="228600"/>
                  </a:lnTo>
                  <a:lnTo>
                    <a:pt x="355600" y="266700"/>
                  </a:lnTo>
                  <a:lnTo>
                    <a:pt x="342900" y="266700"/>
                  </a:lnTo>
                  <a:lnTo>
                    <a:pt x="342900" y="279400"/>
                  </a:lnTo>
                  <a:lnTo>
                    <a:pt x="355600" y="279400"/>
                  </a:lnTo>
                  <a:lnTo>
                    <a:pt x="355600" y="355600"/>
                  </a:lnTo>
                  <a:lnTo>
                    <a:pt x="342900" y="355600"/>
                  </a:lnTo>
                  <a:lnTo>
                    <a:pt x="342900" y="381000"/>
                  </a:lnTo>
                  <a:lnTo>
                    <a:pt x="355600" y="381000"/>
                  </a:lnTo>
                  <a:lnTo>
                    <a:pt x="368300" y="393700"/>
                  </a:lnTo>
                  <a:lnTo>
                    <a:pt x="355600" y="393700"/>
                  </a:lnTo>
                  <a:lnTo>
                    <a:pt x="355600" y="419100"/>
                  </a:lnTo>
                  <a:lnTo>
                    <a:pt x="342900" y="431800"/>
                  </a:lnTo>
                  <a:lnTo>
                    <a:pt x="342900" y="457200"/>
                  </a:lnTo>
                  <a:lnTo>
                    <a:pt x="330200" y="4572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533400"/>
                  </a:lnTo>
                  <a:lnTo>
                    <a:pt x="304800" y="533400"/>
                  </a:lnTo>
                  <a:lnTo>
                    <a:pt x="292100" y="546100"/>
                  </a:lnTo>
                  <a:lnTo>
                    <a:pt x="292100" y="558800"/>
                  </a:lnTo>
                  <a:lnTo>
                    <a:pt x="266700" y="558800"/>
                  </a:lnTo>
                  <a:lnTo>
                    <a:pt x="266700" y="571500"/>
                  </a:lnTo>
                  <a:lnTo>
                    <a:pt x="254000" y="571500"/>
                  </a:lnTo>
                  <a:lnTo>
                    <a:pt x="254000" y="596900"/>
                  </a:lnTo>
                  <a:lnTo>
                    <a:pt x="241300" y="596900"/>
                  </a:lnTo>
                  <a:lnTo>
                    <a:pt x="241300" y="635000"/>
                  </a:lnTo>
                  <a:lnTo>
                    <a:pt x="266700" y="635000"/>
                  </a:lnTo>
                  <a:lnTo>
                    <a:pt x="266700" y="647700"/>
                  </a:lnTo>
                  <a:lnTo>
                    <a:pt x="279400" y="647700"/>
                  </a:lnTo>
                  <a:lnTo>
                    <a:pt x="279400" y="685800"/>
                  </a:lnTo>
                  <a:lnTo>
                    <a:pt x="203200" y="685800"/>
                  </a:lnTo>
                  <a:lnTo>
                    <a:pt x="190500" y="698500"/>
                  </a:lnTo>
                  <a:lnTo>
                    <a:pt x="190500" y="685800"/>
                  </a:lnTo>
                  <a:lnTo>
                    <a:pt x="177800" y="685800"/>
                  </a:lnTo>
                  <a:lnTo>
                    <a:pt x="177800" y="673100"/>
                  </a:lnTo>
                  <a:lnTo>
                    <a:pt x="190500" y="673100"/>
                  </a:lnTo>
                  <a:lnTo>
                    <a:pt x="190500" y="660400"/>
                  </a:lnTo>
                  <a:lnTo>
                    <a:pt x="165100" y="660400"/>
                  </a:lnTo>
                  <a:lnTo>
                    <a:pt x="165100" y="647700"/>
                  </a:lnTo>
                  <a:lnTo>
                    <a:pt x="152400" y="647700"/>
                  </a:lnTo>
                  <a:lnTo>
                    <a:pt x="152400" y="635000"/>
                  </a:lnTo>
                  <a:lnTo>
                    <a:pt x="114300" y="635000"/>
                  </a:lnTo>
                  <a:lnTo>
                    <a:pt x="114300" y="622300"/>
                  </a:lnTo>
                  <a:lnTo>
                    <a:pt x="88900" y="622300"/>
                  </a:lnTo>
                  <a:lnTo>
                    <a:pt x="88900" y="609600"/>
                  </a:lnTo>
                  <a:lnTo>
                    <a:pt x="76200" y="609600"/>
                  </a:lnTo>
                  <a:lnTo>
                    <a:pt x="76200" y="520700"/>
                  </a:lnTo>
                  <a:lnTo>
                    <a:pt x="63500" y="520700"/>
                  </a:lnTo>
                  <a:lnTo>
                    <a:pt x="63500" y="508000"/>
                  </a:lnTo>
                  <a:lnTo>
                    <a:pt x="50800" y="508000"/>
                  </a:lnTo>
                  <a:lnTo>
                    <a:pt x="50800" y="495300"/>
                  </a:lnTo>
                  <a:lnTo>
                    <a:pt x="63500" y="495300"/>
                  </a:lnTo>
                  <a:lnTo>
                    <a:pt x="76200" y="482600"/>
                  </a:lnTo>
                  <a:lnTo>
                    <a:pt x="76200" y="457200"/>
                  </a:lnTo>
                  <a:lnTo>
                    <a:pt x="88900" y="457200"/>
                  </a:lnTo>
                  <a:lnTo>
                    <a:pt x="88900" y="444500"/>
                  </a:lnTo>
                  <a:lnTo>
                    <a:pt x="114300" y="444500"/>
                  </a:lnTo>
                  <a:lnTo>
                    <a:pt x="114300" y="431800"/>
                  </a:lnTo>
                  <a:lnTo>
                    <a:pt x="127000" y="431800"/>
                  </a:lnTo>
                  <a:lnTo>
                    <a:pt x="127000" y="419100"/>
                  </a:lnTo>
                  <a:lnTo>
                    <a:pt x="114300" y="419100"/>
                  </a:lnTo>
                  <a:lnTo>
                    <a:pt x="114300" y="406400"/>
                  </a:lnTo>
                  <a:lnTo>
                    <a:pt x="127000" y="406400"/>
                  </a:lnTo>
                  <a:lnTo>
                    <a:pt x="127000" y="393700"/>
                  </a:lnTo>
                  <a:lnTo>
                    <a:pt x="127000" y="393700"/>
                  </a:lnTo>
                  <a:lnTo>
                    <a:pt x="127000" y="355600"/>
                  </a:lnTo>
                  <a:lnTo>
                    <a:pt x="101600" y="355600"/>
                  </a:lnTo>
                  <a:lnTo>
                    <a:pt x="101600" y="342900"/>
                  </a:lnTo>
                  <a:lnTo>
                    <a:pt x="63500" y="342900"/>
                  </a:lnTo>
                  <a:lnTo>
                    <a:pt x="63500" y="317500"/>
                  </a:lnTo>
                  <a:lnTo>
                    <a:pt x="88900" y="317500"/>
                  </a:lnTo>
                  <a:lnTo>
                    <a:pt x="88900" y="292100"/>
                  </a:lnTo>
                  <a:lnTo>
                    <a:pt x="101600" y="292100"/>
                  </a:lnTo>
                  <a:lnTo>
                    <a:pt x="101600" y="266700"/>
                  </a:lnTo>
                  <a:lnTo>
                    <a:pt x="114300" y="266700"/>
                  </a:lnTo>
                  <a:lnTo>
                    <a:pt x="114300" y="254000"/>
                  </a:lnTo>
                  <a:lnTo>
                    <a:pt x="101600" y="254000"/>
                  </a:lnTo>
                  <a:lnTo>
                    <a:pt x="88900" y="241300"/>
                  </a:lnTo>
                  <a:lnTo>
                    <a:pt x="76200" y="241300"/>
                  </a:lnTo>
                  <a:lnTo>
                    <a:pt x="76200" y="228600"/>
                  </a:lnTo>
                  <a:lnTo>
                    <a:pt x="76200" y="228600"/>
                  </a:lnTo>
                  <a:lnTo>
                    <a:pt x="76200" y="203200"/>
                  </a:lnTo>
                  <a:lnTo>
                    <a:pt x="50800" y="203200"/>
                  </a:lnTo>
                  <a:lnTo>
                    <a:pt x="50800" y="190500"/>
                  </a:lnTo>
                  <a:lnTo>
                    <a:pt x="63500" y="190500"/>
                  </a:lnTo>
                  <a:lnTo>
                    <a:pt x="63500" y="177800"/>
                  </a:lnTo>
                  <a:lnTo>
                    <a:pt x="50800" y="177800"/>
                  </a:lnTo>
                  <a:lnTo>
                    <a:pt x="50800" y="127000"/>
                  </a:lnTo>
                  <a:lnTo>
                    <a:pt x="38100" y="127000"/>
                  </a:lnTo>
                  <a:lnTo>
                    <a:pt x="38100" y="114300"/>
                  </a:lnTo>
                  <a:lnTo>
                    <a:pt x="25400" y="114300"/>
                  </a:lnTo>
                  <a:lnTo>
                    <a:pt x="25400" y="1016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FFBE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4" name="terc_1204073_obj">
              <a:extLst>
                <a:ext uri="{FF2B5EF4-FFF2-40B4-BE49-F238E27FC236}">
                  <a16:creationId xmlns:a16="http://schemas.microsoft.com/office/drawing/2014/main" id="{025D89CF-B969-090F-5060-B5F91D3E0A67}"/>
                </a:ext>
              </a:extLst>
            </p:cNvPr>
            <p:cNvSpPr/>
            <p:nvPr/>
          </p:nvSpPr>
          <p:spPr>
            <a:xfrm>
              <a:off x="2275586" y="0"/>
              <a:ext cx="1981965" cy="1688341"/>
            </a:xfrm>
            <a:custGeom>
              <a:avLst/>
              <a:gdLst/>
              <a:ahLst/>
              <a:cxnLst/>
              <a:rect l="0" t="0" r="0" b="0"/>
              <a:pathLst>
                <a:path w="685801" h="584201">
                  <a:moveTo>
                    <a:pt x="0" y="355600"/>
                  </a:moveTo>
                  <a:lnTo>
                    <a:pt x="38100" y="355600"/>
                  </a:lnTo>
                  <a:lnTo>
                    <a:pt x="50800" y="342900"/>
                  </a:lnTo>
                  <a:lnTo>
                    <a:pt x="76200" y="342900"/>
                  </a:lnTo>
                  <a:lnTo>
                    <a:pt x="63500" y="317500"/>
                  </a:lnTo>
                  <a:lnTo>
                    <a:pt x="50800" y="317500"/>
                  </a:lnTo>
                  <a:lnTo>
                    <a:pt x="50800" y="279400"/>
                  </a:lnTo>
                  <a:lnTo>
                    <a:pt x="25400" y="279400"/>
                  </a:lnTo>
                  <a:lnTo>
                    <a:pt x="25400" y="266700"/>
                  </a:lnTo>
                  <a:lnTo>
                    <a:pt x="50800" y="266700"/>
                  </a:lnTo>
                  <a:lnTo>
                    <a:pt x="50800" y="215900"/>
                  </a:lnTo>
                  <a:lnTo>
                    <a:pt x="76200" y="215900"/>
                  </a:lnTo>
                  <a:lnTo>
                    <a:pt x="76200" y="203200"/>
                  </a:lnTo>
                  <a:lnTo>
                    <a:pt x="88900" y="203200"/>
                  </a:lnTo>
                  <a:lnTo>
                    <a:pt x="101600" y="190500"/>
                  </a:lnTo>
                  <a:lnTo>
                    <a:pt x="152400" y="190500"/>
                  </a:lnTo>
                  <a:lnTo>
                    <a:pt x="152400" y="203200"/>
                  </a:lnTo>
                  <a:lnTo>
                    <a:pt x="203200" y="203200"/>
                  </a:lnTo>
                  <a:lnTo>
                    <a:pt x="203200" y="190500"/>
                  </a:lnTo>
                  <a:lnTo>
                    <a:pt x="215900" y="190500"/>
                  </a:lnTo>
                  <a:lnTo>
                    <a:pt x="241300" y="165100"/>
                  </a:lnTo>
                  <a:lnTo>
                    <a:pt x="241300" y="152400"/>
                  </a:lnTo>
                  <a:lnTo>
                    <a:pt x="254000" y="139700"/>
                  </a:lnTo>
                  <a:lnTo>
                    <a:pt x="254000" y="114300"/>
                  </a:lnTo>
                  <a:lnTo>
                    <a:pt x="266700" y="114300"/>
                  </a:lnTo>
                  <a:lnTo>
                    <a:pt x="266700" y="101600"/>
                  </a:lnTo>
                  <a:lnTo>
                    <a:pt x="279400" y="101600"/>
                  </a:lnTo>
                  <a:lnTo>
                    <a:pt x="279400" y="88900"/>
                  </a:lnTo>
                  <a:lnTo>
                    <a:pt x="330200" y="88900"/>
                  </a:lnTo>
                  <a:lnTo>
                    <a:pt x="330200" y="101600"/>
                  </a:lnTo>
                  <a:lnTo>
                    <a:pt x="342900" y="101600"/>
                  </a:lnTo>
                  <a:lnTo>
                    <a:pt x="355600" y="88900"/>
                  </a:lnTo>
                  <a:lnTo>
                    <a:pt x="368300" y="88900"/>
                  </a:lnTo>
                  <a:lnTo>
                    <a:pt x="368300" y="50800"/>
                  </a:lnTo>
                  <a:lnTo>
                    <a:pt x="381000" y="38100"/>
                  </a:lnTo>
                  <a:lnTo>
                    <a:pt x="381000" y="25400"/>
                  </a:lnTo>
                  <a:lnTo>
                    <a:pt x="393700" y="25400"/>
                  </a:lnTo>
                  <a:lnTo>
                    <a:pt x="393700" y="12700"/>
                  </a:lnTo>
                  <a:lnTo>
                    <a:pt x="469900" y="12700"/>
                  </a:lnTo>
                  <a:lnTo>
                    <a:pt x="469900" y="25400"/>
                  </a:lnTo>
                  <a:lnTo>
                    <a:pt x="482600" y="25400"/>
                  </a:lnTo>
                  <a:lnTo>
                    <a:pt x="482600" y="38100"/>
                  </a:lnTo>
                  <a:lnTo>
                    <a:pt x="495300" y="38100"/>
                  </a:lnTo>
                  <a:lnTo>
                    <a:pt x="495300" y="50800"/>
                  </a:lnTo>
                  <a:lnTo>
                    <a:pt x="508000" y="50800"/>
                  </a:lnTo>
                  <a:lnTo>
                    <a:pt x="508000" y="63500"/>
                  </a:lnTo>
                  <a:lnTo>
                    <a:pt x="520700" y="63500"/>
                  </a:lnTo>
                  <a:lnTo>
                    <a:pt x="520700" y="114300"/>
                  </a:lnTo>
                  <a:lnTo>
                    <a:pt x="533400" y="114300"/>
                  </a:lnTo>
                  <a:lnTo>
                    <a:pt x="533400" y="127000"/>
                  </a:lnTo>
                  <a:lnTo>
                    <a:pt x="558800" y="127000"/>
                  </a:lnTo>
                  <a:lnTo>
                    <a:pt x="558800" y="114300"/>
                  </a:lnTo>
                  <a:lnTo>
                    <a:pt x="571500" y="114300"/>
                  </a:lnTo>
                  <a:lnTo>
                    <a:pt x="571500" y="101600"/>
                  </a:lnTo>
                  <a:lnTo>
                    <a:pt x="584200" y="88900"/>
                  </a:lnTo>
                  <a:lnTo>
                    <a:pt x="584200" y="25400"/>
                  </a:lnTo>
                  <a:lnTo>
                    <a:pt x="596900" y="12700"/>
                  </a:lnTo>
                  <a:lnTo>
                    <a:pt x="635000" y="12700"/>
                  </a:lnTo>
                  <a:lnTo>
                    <a:pt x="647700" y="0"/>
                  </a:lnTo>
                  <a:lnTo>
                    <a:pt x="647700" y="25400"/>
                  </a:lnTo>
                  <a:lnTo>
                    <a:pt x="660400" y="25400"/>
                  </a:lnTo>
                  <a:lnTo>
                    <a:pt x="660400" y="63500"/>
                  </a:lnTo>
                  <a:lnTo>
                    <a:pt x="673100" y="63500"/>
                  </a:lnTo>
                  <a:lnTo>
                    <a:pt x="673100" y="101600"/>
                  </a:lnTo>
                  <a:lnTo>
                    <a:pt x="660400" y="101600"/>
                  </a:lnTo>
                  <a:lnTo>
                    <a:pt x="660400" y="139700"/>
                  </a:lnTo>
                  <a:lnTo>
                    <a:pt x="673100" y="139700"/>
                  </a:lnTo>
                  <a:lnTo>
                    <a:pt x="673100" y="152400"/>
                  </a:lnTo>
                  <a:lnTo>
                    <a:pt x="685800" y="152400"/>
                  </a:lnTo>
                  <a:lnTo>
                    <a:pt x="685800" y="165100"/>
                  </a:lnTo>
                  <a:lnTo>
                    <a:pt x="673100" y="165100"/>
                  </a:lnTo>
                  <a:lnTo>
                    <a:pt x="673100" y="177800"/>
                  </a:lnTo>
                  <a:lnTo>
                    <a:pt x="685800" y="177800"/>
                  </a:lnTo>
                  <a:lnTo>
                    <a:pt x="685800" y="215900"/>
                  </a:lnTo>
                  <a:lnTo>
                    <a:pt x="660400" y="215900"/>
                  </a:lnTo>
                  <a:lnTo>
                    <a:pt x="660400" y="228600"/>
                  </a:lnTo>
                  <a:lnTo>
                    <a:pt x="647700" y="228600"/>
                  </a:lnTo>
                  <a:lnTo>
                    <a:pt x="647700" y="241300"/>
                  </a:lnTo>
                  <a:lnTo>
                    <a:pt x="609600" y="241300"/>
                  </a:lnTo>
                  <a:lnTo>
                    <a:pt x="609600" y="254000"/>
                  </a:lnTo>
                  <a:lnTo>
                    <a:pt x="596900" y="254000"/>
                  </a:lnTo>
                  <a:lnTo>
                    <a:pt x="596900" y="266700"/>
                  </a:lnTo>
                  <a:lnTo>
                    <a:pt x="584200" y="266700"/>
                  </a:lnTo>
                  <a:lnTo>
                    <a:pt x="584200" y="279400"/>
                  </a:lnTo>
                  <a:lnTo>
                    <a:pt x="571500" y="279400"/>
                  </a:lnTo>
                  <a:lnTo>
                    <a:pt x="571500" y="355600"/>
                  </a:lnTo>
                  <a:lnTo>
                    <a:pt x="558800" y="355600"/>
                  </a:lnTo>
                  <a:lnTo>
                    <a:pt x="558800" y="368300"/>
                  </a:lnTo>
                  <a:lnTo>
                    <a:pt x="546100" y="368300"/>
                  </a:lnTo>
                  <a:lnTo>
                    <a:pt x="546100" y="381000"/>
                  </a:lnTo>
                  <a:lnTo>
                    <a:pt x="533400" y="381000"/>
                  </a:lnTo>
                  <a:lnTo>
                    <a:pt x="533400" y="393700"/>
                  </a:lnTo>
                  <a:lnTo>
                    <a:pt x="520700" y="393700"/>
                  </a:lnTo>
                  <a:lnTo>
                    <a:pt x="520700" y="406400"/>
                  </a:lnTo>
                  <a:lnTo>
                    <a:pt x="508000" y="406400"/>
                  </a:lnTo>
                  <a:lnTo>
                    <a:pt x="508000" y="431800"/>
                  </a:lnTo>
                  <a:lnTo>
                    <a:pt x="495300" y="431800"/>
                  </a:lnTo>
                  <a:lnTo>
                    <a:pt x="495300" y="444500"/>
                  </a:lnTo>
                  <a:lnTo>
                    <a:pt x="482600" y="444500"/>
                  </a:lnTo>
                  <a:lnTo>
                    <a:pt x="482600" y="469900"/>
                  </a:lnTo>
                  <a:lnTo>
                    <a:pt x="457200" y="469900"/>
                  </a:lnTo>
                  <a:lnTo>
                    <a:pt x="457200" y="482600"/>
                  </a:lnTo>
                  <a:lnTo>
                    <a:pt x="444500" y="482600"/>
                  </a:lnTo>
                  <a:lnTo>
                    <a:pt x="444500" y="469900"/>
                  </a:lnTo>
                  <a:lnTo>
                    <a:pt x="419100" y="469900"/>
                  </a:lnTo>
                  <a:lnTo>
                    <a:pt x="419100" y="457200"/>
                  </a:lnTo>
                  <a:lnTo>
                    <a:pt x="406400" y="457200"/>
                  </a:lnTo>
                  <a:lnTo>
                    <a:pt x="406400" y="469900"/>
                  </a:lnTo>
                  <a:lnTo>
                    <a:pt x="393700" y="469900"/>
                  </a:lnTo>
                  <a:lnTo>
                    <a:pt x="393700" y="482600"/>
                  </a:lnTo>
                  <a:lnTo>
                    <a:pt x="381000" y="482600"/>
                  </a:lnTo>
                  <a:lnTo>
                    <a:pt x="381000" y="495300"/>
                  </a:lnTo>
                  <a:lnTo>
                    <a:pt x="368300" y="495300"/>
                  </a:lnTo>
                  <a:lnTo>
                    <a:pt x="368300" y="508000"/>
                  </a:lnTo>
                  <a:lnTo>
                    <a:pt x="355600" y="508000"/>
                  </a:lnTo>
                  <a:lnTo>
                    <a:pt x="355600" y="520700"/>
                  </a:lnTo>
                  <a:lnTo>
                    <a:pt x="342900" y="520700"/>
                  </a:lnTo>
                  <a:lnTo>
                    <a:pt x="342900" y="508000"/>
                  </a:lnTo>
                  <a:lnTo>
                    <a:pt x="330200" y="508000"/>
                  </a:lnTo>
                  <a:lnTo>
                    <a:pt x="330200" y="495300"/>
                  </a:lnTo>
                  <a:lnTo>
                    <a:pt x="317500" y="495300"/>
                  </a:lnTo>
                  <a:lnTo>
                    <a:pt x="317500" y="482600"/>
                  </a:lnTo>
                  <a:lnTo>
                    <a:pt x="304800" y="482600"/>
                  </a:lnTo>
                  <a:lnTo>
                    <a:pt x="304800" y="469900"/>
                  </a:lnTo>
                  <a:lnTo>
                    <a:pt x="292100" y="469900"/>
                  </a:lnTo>
                  <a:lnTo>
                    <a:pt x="292100" y="457200"/>
                  </a:lnTo>
                  <a:lnTo>
                    <a:pt x="266700" y="457200"/>
                  </a:lnTo>
                  <a:lnTo>
                    <a:pt x="266700" y="457200"/>
                  </a:lnTo>
                  <a:lnTo>
                    <a:pt x="254000" y="457200"/>
                  </a:lnTo>
                  <a:lnTo>
                    <a:pt x="254000" y="482600"/>
                  </a:lnTo>
                  <a:lnTo>
                    <a:pt x="241300" y="482600"/>
                  </a:lnTo>
                  <a:lnTo>
                    <a:pt x="241300" y="495300"/>
                  </a:lnTo>
                  <a:lnTo>
                    <a:pt x="215900" y="495300"/>
                  </a:lnTo>
                  <a:lnTo>
                    <a:pt x="215900" y="508000"/>
                  </a:lnTo>
                  <a:lnTo>
                    <a:pt x="203200" y="508000"/>
                  </a:lnTo>
                  <a:lnTo>
                    <a:pt x="203200" y="520700"/>
                  </a:lnTo>
                  <a:lnTo>
                    <a:pt x="190500" y="520700"/>
                  </a:lnTo>
                  <a:lnTo>
                    <a:pt x="190500" y="546100"/>
                  </a:lnTo>
                  <a:lnTo>
                    <a:pt x="177800" y="546100"/>
                  </a:lnTo>
                  <a:lnTo>
                    <a:pt x="177800" y="558800"/>
                  </a:lnTo>
                  <a:lnTo>
                    <a:pt x="165100" y="558800"/>
                  </a:lnTo>
                  <a:lnTo>
                    <a:pt x="165100" y="546100"/>
                  </a:lnTo>
                  <a:lnTo>
                    <a:pt x="152400" y="546100"/>
                  </a:lnTo>
                  <a:lnTo>
                    <a:pt x="152400" y="558800"/>
                  </a:lnTo>
                  <a:lnTo>
                    <a:pt x="127000" y="558800"/>
                  </a:lnTo>
                  <a:lnTo>
                    <a:pt x="127000" y="571500"/>
                  </a:lnTo>
                  <a:lnTo>
                    <a:pt x="139700" y="571500"/>
                  </a:lnTo>
                  <a:lnTo>
                    <a:pt x="139700" y="584200"/>
                  </a:lnTo>
                  <a:lnTo>
                    <a:pt x="101600" y="584200"/>
                  </a:lnTo>
                  <a:lnTo>
                    <a:pt x="101600" y="571500"/>
                  </a:lnTo>
                  <a:lnTo>
                    <a:pt x="63500" y="571500"/>
                  </a:lnTo>
                  <a:lnTo>
                    <a:pt x="63500" y="571500"/>
                  </a:lnTo>
                  <a:lnTo>
                    <a:pt x="50800" y="571500"/>
                  </a:lnTo>
                  <a:lnTo>
                    <a:pt x="50800" y="546100"/>
                  </a:lnTo>
                  <a:lnTo>
                    <a:pt x="63500" y="546100"/>
                  </a:lnTo>
                  <a:lnTo>
                    <a:pt x="63500" y="520700"/>
                  </a:lnTo>
                  <a:lnTo>
                    <a:pt x="76200" y="508000"/>
                  </a:lnTo>
                  <a:lnTo>
                    <a:pt x="101600" y="508000"/>
                  </a:lnTo>
                  <a:lnTo>
                    <a:pt x="101600" y="495300"/>
                  </a:lnTo>
                  <a:lnTo>
                    <a:pt x="114300" y="508000"/>
                  </a:lnTo>
                  <a:lnTo>
                    <a:pt x="114300" y="495300"/>
                  </a:lnTo>
                  <a:lnTo>
                    <a:pt x="101600" y="495300"/>
                  </a:lnTo>
                  <a:lnTo>
                    <a:pt x="101600" y="431800"/>
                  </a:lnTo>
                  <a:lnTo>
                    <a:pt x="88900" y="431800"/>
                  </a:lnTo>
                  <a:lnTo>
                    <a:pt x="88900" y="419100"/>
                  </a:lnTo>
                  <a:lnTo>
                    <a:pt x="76200" y="419100"/>
                  </a:lnTo>
                  <a:lnTo>
                    <a:pt x="76200" y="406400"/>
                  </a:lnTo>
                  <a:lnTo>
                    <a:pt x="50800" y="406400"/>
                  </a:lnTo>
                  <a:lnTo>
                    <a:pt x="50800" y="393700"/>
                  </a:lnTo>
                  <a:lnTo>
                    <a:pt x="12700" y="393700"/>
                  </a:lnTo>
                  <a:lnTo>
                    <a:pt x="12700" y="368300"/>
                  </a:lnTo>
                  <a:lnTo>
                    <a:pt x="0" y="368300"/>
                  </a:lnTo>
                  <a:close/>
                </a:path>
              </a:pathLst>
            </a:custGeom>
            <a:solidFill>
              <a:srgbClr val="FF9900"/>
            </a:solidFill>
            <a:ln w="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pl-PL" sz="1100" kern="1200"/>
            </a:p>
          </p:txBody>
        </p:sp>
        <p:sp>
          <p:nvSpPr>
            <p:cNvPr id="85" name="map_id">
              <a:extLst>
                <a:ext uri="{FF2B5EF4-FFF2-40B4-BE49-F238E27FC236}">
                  <a16:creationId xmlns:a16="http://schemas.microsoft.com/office/drawing/2014/main" id="{D08690D5-0703-FE2B-2EC1-424EAED8E90F}"/>
                </a:ext>
              </a:extLst>
            </p:cNvPr>
            <p:cNvSpPr txBox="1"/>
            <p:nvPr/>
          </p:nvSpPr>
          <p:spPr>
            <a:xfrm>
              <a:off x="0" y="0"/>
              <a:ext cx="36703" cy="36703"/>
            </a:xfrm>
            <a:prstGeom prst="rect">
              <a:avLst/>
            </a:prstGeom>
            <a:solidFill>
              <a:srgbClr val="FFFFFF"/>
            </a:solidFill>
            <a:ln w="0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/>
                <a:t>c</a:t>
              </a:r>
            </a:p>
          </p:txBody>
        </p:sp>
        <p:sp>
          <p:nvSpPr>
            <p:cNvPr id="86" name="osm_license">
              <a:extLst>
                <a:ext uri="{FF2B5EF4-FFF2-40B4-BE49-F238E27FC236}">
                  <a16:creationId xmlns:a16="http://schemas.microsoft.com/office/drawing/2014/main" id="{FF968982-01F1-C54C-5C22-5FCDB02A9563}"/>
                </a:ext>
              </a:extLst>
            </p:cNvPr>
            <p:cNvSpPr txBox="1"/>
            <p:nvPr/>
          </p:nvSpPr>
          <p:spPr>
            <a:xfrm>
              <a:off x="0" y="0"/>
              <a:ext cx="184731" cy="217560"/>
            </a:xfrm>
            <a:prstGeom prst="rect">
              <a:avLst/>
            </a:prstGeom>
            <a:solidFill>
              <a:srgbClr val="FFFFFF"/>
            </a:solidFill>
            <a:ln w="9525" cmpd="sng">
              <a:noFill/>
            </a:ln>
            <a:effectLst/>
            <a:extLst>
              <a:ext uri="{91240B29-F687-4F45-9708-019B960494DF}">
                <a14:hiddenLine xmlns:a14="http://schemas.microsoft.com/office/drawing/2010/main" w="0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pl-PL" sz="800" kern="1200"/>
            </a:p>
          </p:txBody>
        </p:sp>
        <p:sp>
          <p:nvSpPr>
            <p:cNvPr id="87" name="terc_1204023_nl">
              <a:extLst>
                <a:ext uri="{FF2B5EF4-FFF2-40B4-BE49-F238E27FC236}">
                  <a16:creationId xmlns:a16="http://schemas.microsoft.com/office/drawing/2014/main" id="{82642451-D74E-069D-DD27-DAA324BC1C4D}"/>
                </a:ext>
              </a:extLst>
            </p:cNvPr>
            <p:cNvSpPr txBox="1"/>
            <p:nvPr/>
          </p:nvSpPr>
          <p:spPr>
            <a:xfrm>
              <a:off x="2376573" y="2286668"/>
              <a:ext cx="445757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137</a:t>
              </a:r>
            </a:p>
          </p:txBody>
        </p:sp>
        <p:sp>
          <p:nvSpPr>
            <p:cNvPr id="88" name="terc_1204073_nl">
              <a:extLst>
                <a:ext uri="{FF2B5EF4-FFF2-40B4-BE49-F238E27FC236}">
                  <a16:creationId xmlns:a16="http://schemas.microsoft.com/office/drawing/2014/main" id="{BE82936A-C608-65E3-59C3-7CE078E3DCBA}"/>
                </a:ext>
              </a:extLst>
            </p:cNvPr>
            <p:cNvSpPr txBox="1"/>
            <p:nvPr/>
          </p:nvSpPr>
          <p:spPr>
            <a:xfrm>
              <a:off x="3066993" y="844170"/>
              <a:ext cx="445757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106</a:t>
              </a:r>
            </a:p>
          </p:txBody>
        </p:sp>
        <p:sp>
          <p:nvSpPr>
            <p:cNvPr id="89" name="terc_1204062_nl">
              <a:extLst>
                <a:ext uri="{FF2B5EF4-FFF2-40B4-BE49-F238E27FC236}">
                  <a16:creationId xmlns:a16="http://schemas.microsoft.com/office/drawing/2014/main" id="{2C8499E9-2268-7C67-BDF6-E10C12F5DB62}"/>
                </a:ext>
              </a:extLst>
            </p:cNvPr>
            <p:cNvSpPr txBox="1"/>
            <p:nvPr/>
          </p:nvSpPr>
          <p:spPr>
            <a:xfrm>
              <a:off x="3221366" y="1799164"/>
              <a:ext cx="365584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0000"/>
                  </a:solidFill>
                </a:rPr>
                <a:t>40</a:t>
              </a:r>
              <a:endParaRPr lang="pl-PL" sz="11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90" name="terc_1204052_nl">
              <a:extLst>
                <a:ext uri="{FF2B5EF4-FFF2-40B4-BE49-F238E27FC236}">
                  <a16:creationId xmlns:a16="http://schemas.microsoft.com/office/drawing/2014/main" id="{B1A3D0B2-77D1-98B9-AE0B-354DDC55AFBB}"/>
                </a:ext>
              </a:extLst>
            </p:cNvPr>
            <p:cNvSpPr txBox="1"/>
            <p:nvPr/>
          </p:nvSpPr>
          <p:spPr>
            <a:xfrm>
              <a:off x="1464826" y="1788332"/>
              <a:ext cx="365584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0000"/>
                  </a:solidFill>
                </a:rPr>
                <a:t>42</a:t>
              </a:r>
              <a:endParaRPr lang="pl-PL" sz="11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91" name="terc_1204042_nl">
              <a:extLst>
                <a:ext uri="{FF2B5EF4-FFF2-40B4-BE49-F238E27FC236}">
                  <a16:creationId xmlns:a16="http://schemas.microsoft.com/office/drawing/2014/main" id="{4542323D-FF19-F303-7A63-E216D6E2E2DF}"/>
                </a:ext>
              </a:extLst>
            </p:cNvPr>
            <p:cNvSpPr txBox="1"/>
            <p:nvPr/>
          </p:nvSpPr>
          <p:spPr>
            <a:xfrm>
              <a:off x="1885753" y="800860"/>
              <a:ext cx="365584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24</a:t>
              </a:r>
            </a:p>
          </p:txBody>
        </p:sp>
        <p:sp>
          <p:nvSpPr>
            <p:cNvPr id="92" name="terc_1204012_nl">
              <a:extLst>
                <a:ext uri="{FF2B5EF4-FFF2-40B4-BE49-F238E27FC236}">
                  <a16:creationId xmlns:a16="http://schemas.microsoft.com/office/drawing/2014/main" id="{A915F23B-C4B7-47F4-4510-8A63F6EA1E8D}"/>
                </a:ext>
              </a:extLst>
            </p:cNvPr>
            <p:cNvSpPr txBox="1"/>
            <p:nvPr/>
          </p:nvSpPr>
          <p:spPr>
            <a:xfrm>
              <a:off x="1139243" y="946238"/>
              <a:ext cx="365584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100" kern="1200" dirty="0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93" name="terc_1204032_nl">
              <a:extLst>
                <a:ext uri="{FF2B5EF4-FFF2-40B4-BE49-F238E27FC236}">
                  <a16:creationId xmlns:a16="http://schemas.microsoft.com/office/drawing/2014/main" id="{AAE53B2F-0FAD-35BF-1139-6C8EF927ADED}"/>
                </a:ext>
              </a:extLst>
            </p:cNvPr>
            <p:cNvSpPr txBox="1"/>
            <p:nvPr/>
          </p:nvSpPr>
          <p:spPr>
            <a:xfrm>
              <a:off x="329858" y="1367107"/>
              <a:ext cx="285413" cy="290757"/>
            </a:xfrm>
            <a:prstGeom prst="rect">
              <a:avLst/>
            </a:prstGeom>
            <a:noFill/>
            <a:ln w="9525" cmpd="sng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chemeClr val="lt1">
                      <a:shade val="50000"/>
                    </a:schemeClr>
                  </a:solidFill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none" rtlCol="0" anchor="t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0000"/>
                  </a:solidFill>
                </a:rPr>
                <a:t>9</a:t>
              </a:r>
              <a:endParaRPr lang="pl-PL" sz="1100" kern="1200" dirty="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97" name="Tabela 96">
            <a:extLst>
              <a:ext uri="{FF2B5EF4-FFF2-40B4-BE49-F238E27FC236}">
                <a16:creationId xmlns:a16="http://schemas.microsoft.com/office/drawing/2014/main" id="{B91CB3A5-CAF5-B46B-AAE5-095D98747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197347"/>
              </p:ext>
            </p:extLst>
          </p:nvPr>
        </p:nvGraphicFramePr>
        <p:xfrm>
          <a:off x="6762637" y="4780917"/>
          <a:ext cx="2898362" cy="24982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8362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42561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Udział osób powyżej 50 r.ż.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617145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18,9%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 osób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4,9% m/m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spadek o 5,2% r/r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12808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255370">
                <a:tc>
                  <a:txBody>
                    <a:bodyPr/>
                    <a:lstStyle/>
                    <a:p>
                      <a:endParaRPr lang="pl-PL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4238"/>
                  </a:ext>
                </a:extLst>
              </a:tr>
              <a:tr h="254233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sp>
        <p:nvSpPr>
          <p:cNvPr id="98" name="Prostokąt 3">
            <a:extLst>
              <a:ext uri="{FF2B5EF4-FFF2-40B4-BE49-F238E27FC236}">
                <a16:creationId xmlns:a16="http://schemas.microsoft.com/office/drawing/2014/main" id="{7091904C-F880-0FC6-3F64-02F330C99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788" y="2206486"/>
            <a:ext cx="14065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Szczucin</a:t>
            </a:r>
            <a:endParaRPr lang="pl-PL" altLang="pl-PL" sz="800" dirty="0"/>
          </a:p>
        </p:txBody>
      </p:sp>
      <p:sp>
        <p:nvSpPr>
          <p:cNvPr id="99" name="Prostokąt 3">
            <a:extLst>
              <a:ext uri="{FF2B5EF4-FFF2-40B4-BE49-F238E27FC236}">
                <a16:creationId xmlns:a16="http://schemas.microsoft.com/office/drawing/2014/main" id="{EB484909-009F-CA48-03AE-79F0C689F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05" y="2727560"/>
            <a:ext cx="9506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Mędrzechów</a:t>
            </a:r>
            <a:endParaRPr lang="pl-PL" altLang="pl-PL" sz="800" dirty="0"/>
          </a:p>
        </p:txBody>
      </p:sp>
      <p:sp>
        <p:nvSpPr>
          <p:cNvPr id="100" name="Prostokąt 3">
            <a:extLst>
              <a:ext uri="{FF2B5EF4-FFF2-40B4-BE49-F238E27FC236}">
                <a16:creationId xmlns:a16="http://schemas.microsoft.com/office/drawing/2014/main" id="{7759C46A-9428-EAF1-3615-407691D03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9921" y="2756649"/>
            <a:ext cx="9346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Bolesław</a:t>
            </a:r>
          </a:p>
        </p:txBody>
      </p:sp>
      <p:sp>
        <p:nvSpPr>
          <p:cNvPr id="101" name="Prostokąt 3">
            <a:extLst>
              <a:ext uri="{FF2B5EF4-FFF2-40B4-BE49-F238E27FC236}">
                <a16:creationId xmlns:a16="http://schemas.microsoft.com/office/drawing/2014/main" id="{CEC909E3-0C4D-82E1-C418-DE0833068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689" y="3145118"/>
            <a:ext cx="10047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Gręboszów</a:t>
            </a:r>
          </a:p>
        </p:txBody>
      </p:sp>
      <p:sp>
        <p:nvSpPr>
          <p:cNvPr id="102" name="Prostokąt 3">
            <a:extLst>
              <a:ext uri="{FF2B5EF4-FFF2-40B4-BE49-F238E27FC236}">
                <a16:creationId xmlns:a16="http://schemas.microsoft.com/office/drawing/2014/main" id="{8710462E-ABA7-8C8A-BE83-CB78837E3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0845" y="3536761"/>
            <a:ext cx="10276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Olesno</a:t>
            </a:r>
            <a:endParaRPr lang="pl-PL" altLang="pl-PL" sz="800" dirty="0"/>
          </a:p>
        </p:txBody>
      </p:sp>
      <p:sp>
        <p:nvSpPr>
          <p:cNvPr id="103" name="Prostokąt 3">
            <a:extLst>
              <a:ext uri="{FF2B5EF4-FFF2-40B4-BE49-F238E27FC236}">
                <a16:creationId xmlns:a16="http://schemas.microsoft.com/office/drawing/2014/main" id="{6893FD33-F178-BEA3-AD3D-8B8D1A510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2982" y="4014058"/>
            <a:ext cx="14473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Dąbrowa </a:t>
            </a:r>
            <a:b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Tarnowska</a:t>
            </a:r>
            <a:endParaRPr lang="pl-PL" altLang="pl-PL" sz="800" dirty="0"/>
          </a:p>
        </p:txBody>
      </p:sp>
      <p:sp>
        <p:nvSpPr>
          <p:cNvPr id="104" name="Prostokąt 3">
            <a:extLst>
              <a:ext uri="{FF2B5EF4-FFF2-40B4-BE49-F238E27FC236}">
                <a16:creationId xmlns:a16="http://schemas.microsoft.com/office/drawing/2014/main" id="{2ADF472C-D3B3-6099-04E0-21693CB2E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3465" y="3588610"/>
            <a:ext cx="16487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000" dirty="0">
                <a:latin typeface="Arial" panose="020B0604020202020204" pitchFamily="34" charset="0"/>
                <a:cs typeface="Arial" panose="020B0604020202020204" pitchFamily="34" charset="0"/>
              </a:rPr>
              <a:t>Radgoszcz</a:t>
            </a:r>
            <a:endParaRPr lang="pl-PL" altLang="pl-PL" sz="800" dirty="0"/>
          </a:p>
        </p:txBody>
      </p:sp>
      <p:sp>
        <p:nvSpPr>
          <p:cNvPr id="6" name="Prostokąt 3">
            <a:extLst>
              <a:ext uri="{FF2B5EF4-FFF2-40B4-BE49-F238E27FC236}">
                <a16:creationId xmlns:a16="http://schemas.microsoft.com/office/drawing/2014/main" id="{16D33A98-7276-F2CD-A9CB-4DB712144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35540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pSp>
        <p:nvGrpSpPr>
          <p:cNvPr id="2" name="Group 29">
            <a:extLst>
              <a:ext uri="{FF2B5EF4-FFF2-40B4-BE49-F238E27FC236}">
                <a16:creationId xmlns:a16="http://schemas.microsoft.com/office/drawing/2014/main" id="{F83B9512-D2A6-342D-4C92-897E243C876E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" name="Freeform 30">
              <a:extLst>
                <a:ext uri="{FF2B5EF4-FFF2-40B4-BE49-F238E27FC236}">
                  <a16:creationId xmlns:a16="http://schemas.microsoft.com/office/drawing/2014/main" id="{49D3B287-4022-0DA7-75D0-281C98A97822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TextBox 31">
              <a:extLst>
                <a:ext uri="{FF2B5EF4-FFF2-40B4-BE49-F238E27FC236}">
                  <a16:creationId xmlns:a16="http://schemas.microsoft.com/office/drawing/2014/main" id="{53665663-77D0-2CE1-7F93-E6E700C61374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36">
            <a:extLst>
              <a:ext uri="{FF2B5EF4-FFF2-40B4-BE49-F238E27FC236}">
                <a16:creationId xmlns:a16="http://schemas.microsoft.com/office/drawing/2014/main" id="{656B671C-418E-20C0-E9BD-A0EBB6BCA8AF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BEZROBOCIE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9" name="TextBox 43">
            <a:extLst>
              <a:ext uri="{FF2B5EF4-FFF2-40B4-BE49-F238E27FC236}">
                <a16:creationId xmlns:a16="http://schemas.microsoft.com/office/drawing/2014/main" id="{A9AF8F45-D09F-75A9-17D9-E538052EA7D2}"/>
              </a:ext>
            </a:extLst>
          </p:cNvPr>
          <p:cNvSpPr txBox="1"/>
          <p:nvPr/>
        </p:nvSpPr>
        <p:spPr>
          <a:xfrm>
            <a:off x="9448897" y="290145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3E352992-8D33-68E4-044F-5DBA578EF6EE}"/>
              </a:ext>
            </a:extLst>
          </p:cNvPr>
          <p:cNvSpPr txBox="1"/>
          <p:nvPr/>
        </p:nvSpPr>
        <p:spPr>
          <a:xfrm>
            <a:off x="564602" y="1230213"/>
            <a:ext cx="4239720" cy="3962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pl-PL" sz="2400" b="1" dirty="0">
                <a:solidFill>
                  <a:srgbClr val="000000"/>
                </a:solidFill>
                <a:latin typeface="Garet Ultra-Bold"/>
                <a:ea typeface="Garet Ultra-Bold"/>
                <a:cs typeface="Garet Ultra-Bold"/>
                <a:sym typeface="Garet Ultra-Bold"/>
              </a:rPr>
              <a:t>Bezrobotni do 30 roku życia</a:t>
            </a:r>
            <a:endParaRPr lang="en-US" sz="2400" b="1" dirty="0">
              <a:solidFill>
                <a:srgbClr val="000000"/>
              </a:solidFill>
              <a:latin typeface="Garet Ultra-Bold"/>
              <a:ea typeface="Garet Ultra-Bold"/>
              <a:cs typeface="Garet Ultra-Bold"/>
              <a:sym typeface="Garet Ultra-Bold"/>
            </a:endParaRP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3DC721A9-0B85-B949-9962-4AACFEB12F06}"/>
              </a:ext>
            </a:extLst>
          </p:cNvPr>
          <p:cNvSpPr txBox="1"/>
          <p:nvPr/>
        </p:nvSpPr>
        <p:spPr>
          <a:xfrm>
            <a:off x="6374403" y="1229989"/>
            <a:ext cx="4862197" cy="397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359"/>
              </a:lnSpc>
            </a:pPr>
            <a:r>
              <a:rPr lang="pl-PL" sz="2400" b="1" dirty="0">
                <a:solidFill>
                  <a:srgbClr val="000000"/>
                </a:solidFill>
                <a:latin typeface="Garet Ultra-Bold"/>
                <a:ea typeface="Garet Ultra-Bold"/>
                <a:cs typeface="Garet Ultra-Bold"/>
                <a:sym typeface="Garet Ultra-Bold"/>
              </a:rPr>
              <a:t>Bezrobotni powyżej 50 roku życia</a:t>
            </a:r>
            <a:endParaRPr lang="en-US" sz="2400" b="1" dirty="0">
              <a:solidFill>
                <a:srgbClr val="000000"/>
              </a:solidFill>
              <a:latin typeface="Garet Ultra-Bold"/>
              <a:ea typeface="Garet Ultra-Bold"/>
              <a:cs typeface="Garet Ultra-Bold"/>
              <a:sym typeface="Garet Ultra-Bold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205596ED-9323-4562-D267-DE6C92FED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08F78C61-FFAF-4933-9D33-66BE6A3CA8B7}"/>
              </a:ext>
            </a:extLst>
          </p:cNvPr>
          <p:cNvSpPr/>
          <p:nvPr/>
        </p:nvSpPr>
        <p:spPr>
          <a:xfrm>
            <a:off x="2870752" y="4980575"/>
            <a:ext cx="897923" cy="1321510"/>
          </a:xfrm>
          <a:custGeom>
            <a:avLst/>
            <a:gdLst/>
            <a:ahLst/>
            <a:cxnLst/>
            <a:rect l="l" t="t" r="r" b="b"/>
            <a:pathLst>
              <a:path w="2850434" h="4114800">
                <a:moveTo>
                  <a:pt x="0" y="0"/>
                </a:moveTo>
                <a:lnTo>
                  <a:pt x="2850434" y="0"/>
                </a:lnTo>
                <a:lnTo>
                  <a:pt x="285043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8E9CE85F-6A94-2BA3-ED1F-D51A6138BEC1}"/>
              </a:ext>
            </a:extLst>
          </p:cNvPr>
          <p:cNvSpPr/>
          <p:nvPr/>
        </p:nvSpPr>
        <p:spPr>
          <a:xfrm>
            <a:off x="8640473" y="5187947"/>
            <a:ext cx="1915380" cy="1079040"/>
          </a:xfrm>
          <a:custGeom>
            <a:avLst/>
            <a:gdLst/>
            <a:ahLst/>
            <a:cxnLst/>
            <a:rect l="l" t="t" r="r" b="b"/>
            <a:pathLst>
              <a:path w="5011819" h="3339124">
                <a:moveTo>
                  <a:pt x="0" y="0"/>
                </a:moveTo>
                <a:lnTo>
                  <a:pt x="5011818" y="0"/>
                </a:lnTo>
                <a:lnTo>
                  <a:pt x="5011818" y="3339124"/>
                </a:lnTo>
                <a:lnTo>
                  <a:pt x="0" y="33391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941435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Wykres 5" descr="Struktura bezrobocia według wieku za miesiąc luty 2025">
            <a:extLst>
              <a:ext uri="{FF2B5EF4-FFF2-40B4-BE49-F238E27FC236}">
                <a16:creationId xmlns:a16="http://schemas.microsoft.com/office/drawing/2014/main" id="{44506A3F-EC0A-27A5-7DC8-B6867D29FF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4363907"/>
              </p:ext>
            </p:extLst>
          </p:nvPr>
        </p:nvGraphicFramePr>
        <p:xfrm>
          <a:off x="1717948" y="1578137"/>
          <a:ext cx="3586742" cy="231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Prostokąt 3">
            <a:extLst>
              <a:ext uri="{FF2B5EF4-FFF2-40B4-BE49-F238E27FC236}">
                <a16:creationId xmlns:a16="http://schemas.microsoft.com/office/drawing/2014/main" id="{D4EEC98D-E3B4-F702-1CC0-4F84714B2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6355405"/>
            <a:ext cx="735988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900" dirty="0">
                <a:latin typeface="Arial" panose="020B0604020202020204" pitchFamily="34" charset="0"/>
                <a:cs typeface="Arial" panose="020B0604020202020204" pitchFamily="34" charset="0"/>
              </a:rPr>
              <a:t>Opracowano na podstawie danych PUP w Dąbrowie Tarnowskiej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1800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F1FBBB9-D92E-3DFC-181A-D6061DF44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696949"/>
              </p:ext>
            </p:extLst>
          </p:nvPr>
        </p:nvGraphicFramePr>
        <p:xfrm>
          <a:off x="357049" y="1813626"/>
          <a:ext cx="2028850" cy="20478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850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57199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Wiek mobilny</a:t>
                      </a:r>
                    </a:p>
                    <a:p>
                      <a:r>
                        <a:rPr lang="pl-PL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18-44 r.ż.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829396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72,1%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1400 osób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85999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41670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id="{6CE70AEC-6FDF-C19E-D29E-E0F4A5EEB2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6159498"/>
              </p:ext>
            </p:extLst>
          </p:nvPr>
        </p:nvGraphicFramePr>
        <p:xfrm>
          <a:off x="1671058" y="3965476"/>
          <a:ext cx="3586742" cy="231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7D034071-4768-8652-80E4-5596B19E5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44390"/>
              </p:ext>
            </p:extLst>
          </p:nvPr>
        </p:nvGraphicFramePr>
        <p:xfrm>
          <a:off x="247718" y="3861891"/>
          <a:ext cx="2028850" cy="2054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850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57199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Niski poziom wykształcenia</a:t>
                      </a:r>
                      <a:endParaRPr lang="pl-PL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829396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51,2%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 osoby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85999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41670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10" name="Wykres 9" descr="Struktura bezrobocia według czasu pozostawania bez pracy za miesiąc luty 2025">
            <a:extLst>
              <a:ext uri="{FF2B5EF4-FFF2-40B4-BE49-F238E27FC236}">
                <a16:creationId xmlns:a16="http://schemas.microsoft.com/office/drawing/2014/main" id="{5B76DFFB-0489-9DD3-D329-357DA91C06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200843"/>
              </p:ext>
            </p:extLst>
          </p:nvPr>
        </p:nvGraphicFramePr>
        <p:xfrm>
          <a:off x="8239247" y="1686603"/>
          <a:ext cx="3789597" cy="2526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DA209EB4-F3CE-5BDC-2E61-DF53F14E34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636988"/>
              </p:ext>
            </p:extLst>
          </p:nvPr>
        </p:nvGraphicFramePr>
        <p:xfrm>
          <a:off x="6319728" y="1727610"/>
          <a:ext cx="2028850" cy="2054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850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57199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Ponad 12 miesięcy</a:t>
                      </a:r>
                    </a:p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 rejestrach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829396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47,2%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917 osób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85999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41670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aphicFrame>
        <p:nvGraphicFramePr>
          <p:cNvPr id="12" name="Wykres 11" descr="Struktura bezrobocia według stażu pracy za miesiąc luty 2025">
            <a:extLst>
              <a:ext uri="{FF2B5EF4-FFF2-40B4-BE49-F238E27FC236}">
                <a16:creationId xmlns:a16="http://schemas.microsoft.com/office/drawing/2014/main" id="{90ABC1FD-647C-BDFD-6F27-5E7EBAFCC0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7387780"/>
              </p:ext>
            </p:extLst>
          </p:nvPr>
        </p:nvGraphicFramePr>
        <p:xfrm>
          <a:off x="8105196" y="4125899"/>
          <a:ext cx="3586742" cy="2606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9BD442F9-920C-5ED0-AB1C-63DB35B54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148346"/>
              </p:ext>
            </p:extLst>
          </p:nvPr>
        </p:nvGraphicFramePr>
        <p:xfrm>
          <a:off x="6210397" y="4202188"/>
          <a:ext cx="2028850" cy="2054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8850">
                  <a:extLst>
                    <a:ext uri="{9D8B030D-6E8A-4147-A177-3AD203B41FA5}">
                      <a16:colId xmlns:a16="http://schemas.microsoft.com/office/drawing/2014/main" val="1983544473"/>
                    </a:ext>
                  </a:extLst>
                </a:gridCol>
              </a:tblGrid>
              <a:tr h="571997">
                <a:tc>
                  <a:txBody>
                    <a:bodyPr/>
                    <a:lstStyle/>
                    <a:p>
                      <a:r>
                        <a:rPr lang="pl-PL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Doświadczenie zawodowe do 5 lat</a:t>
                      </a:r>
                      <a:endParaRPr lang="pl-PL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633991"/>
                  </a:ext>
                </a:extLst>
              </a:tr>
              <a:tr h="829396">
                <a:tc>
                  <a:txBody>
                    <a:bodyPr/>
                    <a:lstStyle/>
                    <a:p>
                      <a:r>
                        <a:rPr lang="pl-PL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54,8%</a:t>
                      </a:r>
                    </a:p>
                    <a:p>
                      <a:r>
                        <a:rPr lang="pl-PL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1064 osoby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775854"/>
                  </a:ext>
                </a:extLst>
              </a:tr>
              <a:tr h="285999">
                <a:tc>
                  <a:txBody>
                    <a:bodyPr/>
                    <a:lstStyle/>
                    <a:p>
                      <a:endParaRPr lang="pl-PL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976398"/>
                  </a:ext>
                </a:extLst>
              </a:tr>
              <a:tr h="341670">
                <a:tc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462687"/>
                  </a:ext>
                </a:extLst>
              </a:tr>
            </a:tbl>
          </a:graphicData>
        </a:graphic>
      </p:graphicFrame>
      <p:grpSp>
        <p:nvGrpSpPr>
          <p:cNvPr id="3" name="Group 29">
            <a:extLst>
              <a:ext uri="{FF2B5EF4-FFF2-40B4-BE49-F238E27FC236}">
                <a16:creationId xmlns:a16="http://schemas.microsoft.com/office/drawing/2014/main" id="{A8015876-DC9C-C802-9193-069E48DB0442}"/>
              </a:ext>
            </a:extLst>
          </p:cNvPr>
          <p:cNvGrpSpPr/>
          <p:nvPr/>
        </p:nvGrpSpPr>
        <p:grpSpPr>
          <a:xfrm>
            <a:off x="0" y="-7633"/>
            <a:ext cx="12192000" cy="1024283"/>
            <a:chOff x="0" y="0"/>
            <a:chExt cx="4574327" cy="40643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9" name="Freeform 30">
              <a:extLst>
                <a:ext uri="{FF2B5EF4-FFF2-40B4-BE49-F238E27FC236}">
                  <a16:creationId xmlns:a16="http://schemas.microsoft.com/office/drawing/2014/main" id="{B5C33F5D-78E1-E503-665D-1E58A651EDD9}"/>
                </a:ext>
              </a:extLst>
            </p:cNvPr>
            <p:cNvSpPr/>
            <p:nvPr/>
          </p:nvSpPr>
          <p:spPr>
            <a:xfrm>
              <a:off x="0" y="0"/>
              <a:ext cx="4574327" cy="406438"/>
            </a:xfrm>
            <a:custGeom>
              <a:avLst/>
              <a:gdLst/>
              <a:ahLst/>
              <a:cxnLst/>
              <a:rect l="l" t="t" r="r" b="b"/>
              <a:pathLst>
                <a:path w="4574327" h="406438">
                  <a:moveTo>
                    <a:pt x="0" y="0"/>
                  </a:moveTo>
                  <a:lnTo>
                    <a:pt x="4574327" y="0"/>
                  </a:lnTo>
                  <a:lnTo>
                    <a:pt x="4574327" y="406438"/>
                  </a:lnTo>
                  <a:lnTo>
                    <a:pt x="0" y="406438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Box 31">
              <a:extLst>
                <a:ext uri="{FF2B5EF4-FFF2-40B4-BE49-F238E27FC236}">
                  <a16:creationId xmlns:a16="http://schemas.microsoft.com/office/drawing/2014/main" id="{808E2D48-60C8-1534-0BB5-7B086AD20E50}"/>
                </a:ext>
              </a:extLst>
            </p:cNvPr>
            <p:cNvSpPr txBox="1"/>
            <p:nvPr/>
          </p:nvSpPr>
          <p:spPr>
            <a:xfrm>
              <a:off x="0" y="-38100"/>
              <a:ext cx="4574327" cy="444538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marL="0" marR="0" lvl="0" indent="0" algn="ctr" defTabSz="91440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TextBox 36">
            <a:extLst>
              <a:ext uri="{FF2B5EF4-FFF2-40B4-BE49-F238E27FC236}">
                <a16:creationId xmlns:a16="http://schemas.microsoft.com/office/drawing/2014/main" id="{AE7C12EA-1AA8-E6E1-E237-AF6CE8AA0247}"/>
              </a:ext>
            </a:extLst>
          </p:cNvPr>
          <p:cNvSpPr txBox="1"/>
          <p:nvPr/>
        </p:nvSpPr>
        <p:spPr>
          <a:xfrm>
            <a:off x="730872" y="76806"/>
            <a:ext cx="10769833" cy="819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</a:pPr>
            <a:r>
              <a:rPr lang="pl-PL" sz="4999" b="1" spc="99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STRUKTURA BEZROBOCIA</a:t>
            </a:r>
            <a:endParaRPr lang="en-US" sz="4999" b="1" spc="99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16" name="TextBox 43">
            <a:extLst>
              <a:ext uri="{FF2B5EF4-FFF2-40B4-BE49-F238E27FC236}">
                <a16:creationId xmlns:a16="http://schemas.microsoft.com/office/drawing/2014/main" id="{7D9640ED-DA94-B992-664F-94BC2FEA0DA9}"/>
              </a:ext>
            </a:extLst>
          </p:cNvPr>
          <p:cNvSpPr txBox="1"/>
          <p:nvPr/>
        </p:nvSpPr>
        <p:spPr>
          <a:xfrm>
            <a:off x="10024969" y="299013"/>
            <a:ext cx="2743103" cy="3856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pl-PL" sz="2300" b="1" dirty="0">
                <a:solidFill>
                  <a:prstClr val="black"/>
                </a:solidFill>
                <a:latin typeface="Garet Bold"/>
                <a:ea typeface="Garet Bold"/>
                <a:cs typeface="Garet Bold"/>
                <a:sym typeface="Garet Bold"/>
              </a:rPr>
              <a:t>Maj 2025</a:t>
            </a:r>
            <a:endParaRPr lang="en-US" sz="2300" b="1" dirty="0">
              <a:solidFill>
                <a:prstClr val="black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44028779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7442</TotalTime>
  <Words>1275</Words>
  <Application>Microsoft Office PowerPoint</Application>
  <PresentationFormat>Panoramiczny</PresentationFormat>
  <Paragraphs>314</Paragraphs>
  <Slides>11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Garet Bold</vt:lpstr>
      <vt:lpstr>Garet Ultra-Bold</vt:lpstr>
      <vt:lpstr>Motyw pakietu Office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Barbara Wszol</dc:creator>
  <cp:lastModifiedBy>Barbara Wszol</cp:lastModifiedBy>
  <cp:revision>451</cp:revision>
  <cp:lastPrinted>2025-06-02T12:42:05Z</cp:lastPrinted>
  <dcterms:created xsi:type="dcterms:W3CDTF">2024-10-30T08:08:50Z</dcterms:created>
  <dcterms:modified xsi:type="dcterms:W3CDTF">2025-06-12T09:04:56Z</dcterms:modified>
</cp:coreProperties>
</file>